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5"/>
  </p:sldMasterIdLst>
  <p:notesMasterIdLst>
    <p:notesMasterId r:id="rId43"/>
  </p:notesMasterIdLst>
  <p:sldIdLst>
    <p:sldId id="345" r:id="rId6"/>
    <p:sldId id="260" r:id="rId7"/>
    <p:sldId id="346" r:id="rId8"/>
    <p:sldId id="347" r:id="rId9"/>
    <p:sldId id="348" r:id="rId10"/>
    <p:sldId id="349" r:id="rId11"/>
    <p:sldId id="350" r:id="rId12"/>
    <p:sldId id="361" r:id="rId13"/>
    <p:sldId id="355" r:id="rId14"/>
    <p:sldId id="356" r:id="rId15"/>
    <p:sldId id="357" r:id="rId16"/>
    <p:sldId id="358" r:id="rId17"/>
    <p:sldId id="351" r:id="rId18"/>
    <p:sldId id="362" r:id="rId19"/>
    <p:sldId id="363" r:id="rId20"/>
    <p:sldId id="364" r:id="rId21"/>
    <p:sldId id="366" r:id="rId22"/>
    <p:sldId id="367" r:id="rId23"/>
    <p:sldId id="369" r:id="rId24"/>
    <p:sldId id="370" r:id="rId25"/>
    <p:sldId id="371" r:id="rId26"/>
    <p:sldId id="373" r:id="rId27"/>
    <p:sldId id="376" r:id="rId28"/>
    <p:sldId id="375" r:id="rId29"/>
    <p:sldId id="359" r:id="rId30"/>
    <p:sldId id="352" r:id="rId31"/>
    <p:sldId id="382" r:id="rId32"/>
    <p:sldId id="353" r:id="rId33"/>
    <p:sldId id="378" r:id="rId34"/>
    <p:sldId id="379" r:id="rId35"/>
    <p:sldId id="380" r:id="rId36"/>
    <p:sldId id="381" r:id="rId37"/>
    <p:sldId id="385" r:id="rId38"/>
    <p:sldId id="386" r:id="rId39"/>
    <p:sldId id="354" r:id="rId40"/>
    <p:sldId id="383" r:id="rId41"/>
    <p:sldId id="268" r:id="rId42"/>
  </p:sldIdLst>
  <p:sldSz cx="12192000" cy="6858000"/>
  <p:notesSz cx="6858000" cy="9144000"/>
  <p:embeddedFontLst>
    <p:embeddedFont>
      <p:font typeface="Stellar" panose="02000506040000020004" pitchFamily="2" charset="0"/>
      <p:regular r:id="rId44"/>
      <p:bold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6F7FBB9-DB8F-A68F-27D8-D9D143239E13}" name="Ben Hartig" initials="BH" userId="S::263555B@curtin.edu.au::93dadfd9-f945-42bc-b0dd-3d1e06d67d9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C24"/>
    <a:srgbClr val="F0F0F0"/>
    <a:srgbClr val="F5F5F5"/>
    <a:srgbClr val="000000"/>
    <a:srgbClr val="FCFCFC"/>
    <a:srgbClr val="576C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FDBC88-E262-4065-86B2-D7FA4790EF73}" v="1" dt="2025-02-04T03:19:09.1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87" autoAdjust="0"/>
    <p:restoredTop sz="81370" autoAdjust="0"/>
  </p:normalViewPr>
  <p:slideViewPr>
    <p:cSldViewPr snapToGrid="0">
      <p:cViewPr varScale="1">
        <p:scale>
          <a:sx n="110" d="100"/>
          <a:sy n="110" d="100"/>
        </p:scale>
        <p:origin x="968" y="168"/>
      </p:cViewPr>
      <p:guideLst/>
    </p:cSldViewPr>
  </p:slideViewPr>
  <p:notesTextViewPr>
    <p:cViewPr>
      <p:scale>
        <a:sx n="185" d="100"/>
        <a:sy n="1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font" Target="fonts/font2.fntdata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font" Target="fonts/font1.fntdata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microsoft.com/office/2018/10/relationships/authors" Target="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557294-B360-4805-916F-3DA3C6851BB8}" type="datetimeFigureOut">
              <a:rPr lang="en-AU" smtClean="0"/>
              <a:t>13/2/2025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55AB7A-7837-4E3B-BFA8-B8AB33AC3AC0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1110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5AB7A-7837-4E3B-BFA8-B8AB33AC3AC0}" type="slidenum">
              <a:rPr lang="en-AU" smtClean="0"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789110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B5B12-3FB3-17A4-E9BD-9E878D07D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218585-A0D5-27AF-E078-A25C3AFD18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DB6D72-3CE3-28A2-ACA0-3263B1E646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60321-7713-A2D4-E6A9-7379712F39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5AB7A-7837-4E3B-BFA8-B8AB33AC3AC0}" type="slidenum">
              <a:rPr lang="en-AU" smtClean="0"/>
              <a:t>10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4190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22D0C-C5DB-92B2-8EFB-CD9A28295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9A30C6-67C9-9493-1371-E461DEDFE6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A42EA1-3D08-FDC8-9249-04395FB94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2821F-5497-3933-4FFA-14CE1E3F3B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5AB7A-7837-4E3B-BFA8-B8AB33AC3AC0}" type="slidenum">
              <a:rPr lang="en-AU" smtClean="0"/>
              <a:t>11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43328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33276-404F-5462-90F9-8DEE217F7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1A9B11-9A66-43BA-56DF-18B8FF793C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BE16BF-88DA-5380-49CD-A20FF9B146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2BD69-3ACE-D8DC-47AE-9A30F3566F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5AB7A-7837-4E3B-BFA8-B8AB33AC3AC0}" type="slidenum">
              <a:rPr lang="en-AU" smtClean="0"/>
              <a:t>12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686779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685D1-BE9C-F671-9434-57E43B3F1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F27B01-FD97-3FC1-C519-33788BA219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761125-5C78-9B98-0090-FC59D17B40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1752C-68B4-CD7C-4893-31A5D7D657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5AB7A-7837-4E3B-BFA8-B8AB33AC3AC0}" type="slidenum">
              <a:rPr lang="en-AU" smtClean="0"/>
              <a:t>13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9252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F2813-42E0-26A1-53C3-E1A2A993B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BBC3A7-E6D9-0AE3-6373-9A2B0945A2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20464E-5867-E006-2222-BF53D161D1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9BC43-D3CC-31B2-7066-85D0EBC655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5AB7A-7837-4E3B-BFA8-B8AB33AC3AC0}" type="slidenum">
              <a:rPr lang="en-AU" smtClean="0"/>
              <a:t>14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37457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2FAB6-BD5D-2C7E-0689-04B614D8B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28AADD-A7A7-1686-0A7B-EDE3C3F5E6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E76AB4-4F8E-7C76-89B5-ABA0860BF8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65D9A-410E-84A7-E675-17AEBADF0A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5AB7A-7837-4E3B-BFA8-B8AB33AC3AC0}" type="slidenum">
              <a:rPr lang="en-AU" smtClean="0"/>
              <a:t>15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270604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830DC-D4D9-0757-98DA-3E97E09F0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BF78B7-3956-AAE9-1AC1-BD2B05270E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1F0ED4-A85F-DE62-E2CC-B3F014BBB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1E991-12DE-045F-6CA8-E23146F09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5AB7A-7837-4E3B-BFA8-B8AB33AC3AC0}" type="slidenum">
              <a:rPr lang="en-AU" smtClean="0"/>
              <a:t>16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809299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7A3A3-DA4A-DF7F-4295-AB31B2C62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86F8FB-0F32-0A33-2943-7A58BA06F5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050599-0EF2-1516-4B2C-5C0F8C6556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519F1-37D2-0DF9-3B4A-D51EC1E6A4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5AB7A-7837-4E3B-BFA8-B8AB33AC3AC0}" type="slidenum">
              <a:rPr lang="en-AU" smtClean="0"/>
              <a:t>17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400200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3F279-8EF2-BC3F-B892-8357AB49D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607097-E0F4-26D4-8091-3962B38444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D75A34-2A3E-7B5A-27A5-6B79574EE8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86EDEE-5D12-66CC-FBEE-8105740490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5AB7A-7837-4E3B-BFA8-B8AB33AC3AC0}" type="slidenum">
              <a:rPr lang="en-AU" smtClean="0"/>
              <a:t>18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371272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EC7E6-E81B-F08A-4B54-DAF0B4186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50A00F-BBD7-35C4-E8CA-78B69C69E0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E62DF5-8845-1570-171B-4600BF7493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36304-48DE-BFD5-4F73-61025D8F4F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5AB7A-7837-4E3B-BFA8-B8AB33AC3AC0}" type="slidenum">
              <a:rPr lang="en-AU" smtClean="0"/>
              <a:t>19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82719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5AB7A-7837-4E3B-BFA8-B8AB33AC3AC0}" type="slidenum">
              <a:rPr lang="en-AU" smtClean="0"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26446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65534-CE6D-D3F7-3FB1-575E8C52F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ECD164-C44C-B8AC-5C87-A632A49F67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3271CD-5D7E-324B-603F-FE7DC66D63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6492B1-F5D8-4A2F-BB75-DF0A249858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5AB7A-7837-4E3B-BFA8-B8AB33AC3AC0}" type="slidenum">
              <a:rPr lang="en-AU" smtClean="0"/>
              <a:t>20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3755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5CBC8-9171-2824-32D7-76457B737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E577FF-F6B8-1863-01D4-FC20E2C891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CC6189-EA70-BB75-020D-2E9612B085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2E6352-ED41-3A63-8D5F-3B85873CFF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5AB7A-7837-4E3B-BFA8-B8AB33AC3AC0}" type="slidenum">
              <a:rPr lang="en-AU" smtClean="0"/>
              <a:t>21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53023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89846-8355-33DF-73C5-2D6C62679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48F82E-8D4B-B72E-767E-4C51C40D40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23D1D9-8755-84D0-53AA-BDDFB19E15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49C98-30A0-2B4E-8DBC-B299EBC8E6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5AB7A-7837-4E3B-BFA8-B8AB33AC3AC0}" type="slidenum">
              <a:rPr lang="en-AU" smtClean="0"/>
              <a:t>22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124259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5FA13-6454-8478-6E72-FCCA60F1D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3072DF-688A-08D4-B860-BFCF036B6B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78A962-0591-1398-DD8E-05467CF8C4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53A79A-B8E2-F3C1-86D3-1209409BAD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5AB7A-7837-4E3B-BFA8-B8AB33AC3AC0}" type="slidenum">
              <a:rPr lang="en-AU" smtClean="0"/>
              <a:t>23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554380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0B8A4-69B6-0E30-490A-0A7F9496C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6D6DA8-A880-B8FC-5DF2-81EB423CA8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04F3CC-1A80-E173-8042-AD2D23CF1E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087B0-CAD9-0148-8378-3BC1DBD8F9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5AB7A-7837-4E3B-BFA8-B8AB33AC3AC0}" type="slidenum">
              <a:rPr lang="en-AU" smtClean="0"/>
              <a:t>24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122083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32D17-A64C-458D-F96A-E7FC69597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E82A1F-493F-C220-439B-F7050B3B40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F6DEB5-15BF-80F2-D8ED-28BB2D432C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7509E8-E329-6E46-C993-3F8F5DA6B2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5AB7A-7837-4E3B-BFA8-B8AB33AC3AC0}" type="slidenum">
              <a:rPr lang="en-AU" smtClean="0"/>
              <a:t>25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117758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05E72-4915-5E75-27D4-5A40E8CF2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21B44E-DE60-DD83-1D36-CF5E230F0F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5FD3FF-2DB4-05DA-1321-4C9A0581D2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B7687-16FB-C9DA-547F-A0CC7B307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5AB7A-7837-4E3B-BFA8-B8AB33AC3AC0}" type="slidenum">
              <a:rPr lang="en-AU" smtClean="0"/>
              <a:t>26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512351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AFA98-5320-B7E6-F01A-AD337AC5A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2B8C28-5B10-471A-648E-FF87317BAF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4B0631-1DEA-BBB9-5CB6-B9A821C801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42EF11-B995-BC9B-031E-F266F6D5C2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5AB7A-7837-4E3B-BFA8-B8AB33AC3AC0}" type="slidenum">
              <a:rPr lang="en-AU" smtClean="0"/>
              <a:t>27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706845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5273B-AC72-CCEB-F25F-4F5585155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055D8A-F1C0-B71E-A38F-38ADBE6671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E94456-B00D-C0D8-E036-D4DBB72683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F590C-AF8B-FE5F-1DFF-C6DC1CE12B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5AB7A-7837-4E3B-BFA8-B8AB33AC3AC0}" type="slidenum">
              <a:rPr lang="en-AU" smtClean="0"/>
              <a:t>28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628367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5C7FA-54A7-6DE7-15E2-89EF142E2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9AD7F4-FA68-25C2-87E9-4A8190D63E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939F0F-D432-3E9B-B123-8BEA308265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E1E86A-D52E-4448-338A-924294AB2B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5AB7A-7837-4E3B-BFA8-B8AB33AC3AC0}" type="slidenum">
              <a:rPr lang="en-AU" smtClean="0"/>
              <a:t>29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80505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48AF0-7D08-0F16-66D0-0009668E5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928B9C-5BA5-F3F9-CE33-8F15BB342D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D93E0D-38C9-B4E9-88FD-DFD3A87EC3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07A8C-2814-39A7-4BE3-DA6102CB09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5AB7A-7837-4E3B-BFA8-B8AB33AC3AC0}" type="slidenum">
              <a:rPr lang="en-AU" smtClean="0"/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75525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DC518-9E32-2394-B2C7-91E142367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2DCD38-2796-1455-246A-F406AD8847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16D960-3C6D-1338-C552-8AEBE8F0C0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50BCD-E2EB-F558-B885-696D1C6311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5AB7A-7837-4E3B-BFA8-B8AB33AC3AC0}" type="slidenum">
              <a:rPr lang="en-AU" smtClean="0"/>
              <a:t>30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149125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E3E61-EE26-5FED-4EA9-1308D0535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5C52F7-BDE1-142F-7821-10037CF393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113CE0-0598-4E3E-5230-0BF4AEBCC9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45FEAE-1837-0B27-DDC2-00EC360F45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5AB7A-7837-4E3B-BFA8-B8AB33AC3AC0}" type="slidenum">
              <a:rPr lang="en-AU" smtClean="0"/>
              <a:t>31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634660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9B7A9-99F9-B38E-02E3-F97016B1C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FD1484-1C84-47B0-0C43-08B8358222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DEAA7E-DACD-A4AF-8B9A-16E877AA42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66E0BB-F164-D84C-8BBA-F05C733023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5AB7A-7837-4E3B-BFA8-B8AB33AC3AC0}" type="slidenum">
              <a:rPr lang="en-AU" smtClean="0"/>
              <a:t>32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73373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9AE2A-5067-1BA5-7ACB-05AD3E308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49789E-CF61-1522-C1BB-C823161D4A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822A52-F3CF-278F-707E-CEE4DC53F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7DA0D-CEE1-634C-5E66-AE313AFBA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5AB7A-7837-4E3B-BFA8-B8AB33AC3AC0}" type="slidenum">
              <a:rPr lang="en-AU" smtClean="0"/>
              <a:t>33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887705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70093-1843-F9EB-A5BA-5EE75CA72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E39EB4-3B3D-F26A-3F24-4837952E26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112EA3-2E8A-57DA-1662-DD2DD93701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A9D4F-90CA-736F-8BA0-7354D8D165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5AB7A-7837-4E3B-BFA8-B8AB33AC3AC0}" type="slidenum">
              <a:rPr lang="en-AU" smtClean="0"/>
              <a:t>34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753880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F6C91-07A9-8D4F-3DC3-DA8927E4D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28421A-A275-DF52-56DB-4D748EB280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DABBC7-9232-F498-F5F5-18E81C2C99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1601C-D3B4-FACE-BDBC-DDBF30FF0C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5AB7A-7837-4E3B-BFA8-B8AB33AC3AC0}" type="slidenum">
              <a:rPr lang="en-AU" smtClean="0"/>
              <a:t>35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55493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4DE31-FDBC-C8B2-5BE6-07550EE76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1BF2A3-04F2-B875-0AAC-7CEB3FBE7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4548AE-E63F-AD3C-2752-95CF367005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C5FE3D-3C0D-B195-D236-267198765F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5AB7A-7837-4E3B-BFA8-B8AB33AC3AC0}" type="slidenum">
              <a:rPr lang="en-AU" smtClean="0"/>
              <a:t>36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128949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C61C-606D-4170-9FE1-187A4B38365B}" type="slidenum">
              <a:rPr lang="en-AU" smtClean="0"/>
              <a:t>37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89529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C431A-9ED5-1D1B-C6A8-EB588648C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B9FE6F-BF5C-3111-3EB8-702F80CE40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80AEFF-BB55-0E65-0AAF-1815AB0820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E8B7A-C305-47CD-562A-2DE20C26AB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5AB7A-7837-4E3B-BFA8-B8AB33AC3AC0}" type="slidenum">
              <a:rPr lang="en-AU" smtClean="0"/>
              <a:t>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80128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CE91A-7116-BE43-CDF7-4EBEC6FBB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4762ED-BA05-24FF-0C61-CD9A8C0277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97AB0B-0CD5-B034-EA45-B3907EE6D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58630-7587-FB99-4D2A-51D1CCBB90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5AB7A-7837-4E3B-BFA8-B8AB33AC3AC0}" type="slidenum">
              <a:rPr lang="en-AU" smtClean="0"/>
              <a:t>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93124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7E24F-E5AC-6E5D-A78D-803A5922B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EC2E54-6554-623D-5DC3-C0913A1C1D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2A3228-4D05-EF1C-0541-8C5AD5363E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8F8118-530B-DC34-A167-D30A85CCD0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5AB7A-7837-4E3B-BFA8-B8AB33AC3AC0}" type="slidenum">
              <a:rPr lang="en-AU" smtClean="0"/>
              <a:t>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18406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17079-DB36-C806-3F9E-33462D4F2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791B1D-B415-8775-53B9-3974009833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7CEFEE-D9AE-F59B-AA93-9B7A7BEAD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1DBA4-085F-BAF5-9033-CB69B82DE8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5AB7A-7837-4E3B-BFA8-B8AB33AC3AC0}" type="slidenum">
              <a:rPr lang="en-AU" smtClean="0"/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65506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4A4BD-FD95-A2EC-579C-FC3BF68B2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9BD27B-A77E-FA02-8958-CB2508BC35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5ED85D-54A4-2C3A-C1DA-70BF29F46D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34E2F-962A-CB34-81E2-49874077D5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5AB7A-7837-4E3B-BFA8-B8AB33AC3AC0}" type="slidenum">
              <a:rPr lang="en-AU" smtClean="0"/>
              <a:t>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29462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43E89-4433-7011-E09F-AEB5A75DB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36B2BA-60EA-1A88-486C-C0B762CB37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DF5046-5C97-98E2-66A2-B9158F3582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B07E4B-9993-94D2-EBE8-BDCC5A4738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5AB7A-7837-4E3B-BFA8-B8AB33AC3AC0}" type="slidenum">
              <a:rPr lang="en-AU" smtClean="0"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17342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7F46-E081-4AA9-868F-5A69D7EB89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2E6F2F-4909-467E-9FAB-809F6C7C7A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820C4-AC50-4CBB-A0B0-9D8E9BB5C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9B823-19CF-42D9-B770-330286E43820}" type="datetimeFigureOut">
              <a:rPr lang="en-AU" smtClean="0"/>
              <a:t>13/2/2025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75A11-496D-42BF-A3BC-D8F830FBE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FD834-5160-4A43-ADED-67EDA5811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DAAB-C7D1-479D-A665-24B56E63C3AD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2107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83785-D671-4AAA-B582-B7FF9889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3762AD-C248-43A8-9AC0-B60536C5C9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B6F2B-01BB-456A-BB59-1D5B70F54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9B823-19CF-42D9-B770-330286E43820}" type="datetimeFigureOut">
              <a:rPr lang="en-AU" smtClean="0"/>
              <a:t>13/2/2025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CAFBE-9F8D-4943-92AF-5D25B695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C1421C-36F8-4313-AF37-8482B103E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DAAB-C7D1-479D-A665-24B56E63C3AD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64675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F3E75C-F101-48DB-BD91-BA68255403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5B1155-257C-48A0-B649-426518EAA7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5BA73-51C7-4334-82CE-94422508D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9B823-19CF-42D9-B770-330286E43820}" type="datetimeFigureOut">
              <a:rPr lang="en-AU" smtClean="0"/>
              <a:t>13/2/2025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467C9-155F-4675-841C-51E408E1B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F2DD0-62C3-4B46-BF2C-B1BFAB8D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DAAB-C7D1-479D-A665-24B56E63C3AD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24538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F515-AB31-4F83-9DAF-7D21CD911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669BC-41BB-432A-83AC-82EF26DC3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F3A13-760F-4108-B069-E772E1E39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9B823-19CF-42D9-B770-330286E43820}" type="datetimeFigureOut">
              <a:rPr lang="en-AU" smtClean="0"/>
              <a:t>13/2/2025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0757D-6129-4C40-BEB5-F59382367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9DEBF-5121-4EAB-8876-0D53F9EC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DAAB-C7D1-479D-A665-24B56E63C3AD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71160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D6E9D-8474-4164-957F-B30A20C1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DD4325-8CEF-4692-A7BB-501230488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0A5B9-7806-46D3-A0C4-AC395D437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9B823-19CF-42D9-B770-330286E43820}" type="datetimeFigureOut">
              <a:rPr lang="en-AU" smtClean="0"/>
              <a:t>13/2/2025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934C5-44B0-496B-940E-B0631CFDD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02790-09CE-47FE-916D-C943C3977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DAAB-C7D1-479D-A665-24B56E63C3AD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9410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3AA53-832C-475E-A423-CC0B2E41F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75A9C-CF9B-4E87-A4DC-ABDC44742C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790FC7-9506-4F91-93AD-DE358E3D43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447862-9AD1-4219-8E86-88A23FFBE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9B823-19CF-42D9-B770-330286E43820}" type="datetimeFigureOut">
              <a:rPr lang="en-AU" smtClean="0"/>
              <a:t>13/2/2025</a:t>
            </a:fld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EE1590-75D2-454E-AB8B-CF7C8E1AD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69F96D-4E7A-41D5-A931-455772332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DAAB-C7D1-479D-A665-24B56E63C3AD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44728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2FA1B-3BDA-4B39-B86F-400E48935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1BB45E-5D77-40CA-81E6-DE763F11A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B60D3B-978F-4A47-9A49-201379759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BA0C5-3B4D-41A4-B03D-487F1A8360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D127EB-1BF0-4460-9577-EA4EB713DB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E4E589-521F-43AF-8148-4A9263516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9B823-19CF-42D9-B770-330286E43820}" type="datetimeFigureOut">
              <a:rPr lang="en-AU" smtClean="0"/>
              <a:t>13/2/2025</a:t>
            </a:fld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C61AD1-C7A3-4C55-B6C7-1458FF472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87BE86-DA03-4C92-A165-090BBEA8E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DAAB-C7D1-479D-A665-24B56E63C3AD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9954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A4148-30BF-4BEB-8F6B-BA264961F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EB3D43-9161-4861-8F96-F6FEBC3A9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9B823-19CF-42D9-B770-330286E43820}" type="datetimeFigureOut">
              <a:rPr lang="en-AU" smtClean="0"/>
              <a:t>13/2/2025</a:t>
            </a:fld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2E99D0-8DCF-48F3-88CA-865AA5EED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E39706-669E-452D-AD15-DCBE64C84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DAAB-C7D1-479D-A665-24B56E63C3AD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87309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B8F115-98D7-4CD4-9B6A-D23BF86FA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9B823-19CF-42D9-B770-330286E43820}" type="datetimeFigureOut">
              <a:rPr lang="en-AU" smtClean="0"/>
              <a:t>13/2/2025</a:t>
            </a:fld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0070BC-B2E6-4372-88E0-295DCE048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5ED2AB-AC9C-4EC5-B595-2C6622DDC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DAAB-C7D1-479D-A665-24B56E63C3AD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33997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1C341-5E40-402A-A279-9144ECB19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F4B75-8D39-4EE3-9CEF-FDDAE2118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29D533-DB18-479F-8E8E-4356875AE6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238FA-9197-42B3-B12B-603F56FB3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9B823-19CF-42D9-B770-330286E43820}" type="datetimeFigureOut">
              <a:rPr lang="en-AU" smtClean="0"/>
              <a:t>13/2/2025</a:t>
            </a:fld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F0ACA1-9422-4A6C-9AE0-4A9D920D5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3CDF0-4AD4-4E6D-8796-42034794D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DAAB-C7D1-479D-A665-24B56E63C3AD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9718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60001-455E-4907-8CE7-100F14A68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9BA4C6-A212-43FB-9320-B81D9C1026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70D44F-FE6A-4C5D-867D-28BFCEBD29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C92293-9959-48C4-8A8F-BF86CEF4E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9B823-19CF-42D9-B770-330286E43820}" type="datetimeFigureOut">
              <a:rPr lang="en-AU" smtClean="0"/>
              <a:t>13/2/2025</a:t>
            </a:fld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304C6F-1AC0-4982-9BA2-2769E9334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3314EF-5183-4544-9388-5A12821AA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DAAB-C7D1-479D-A665-24B56E63C3AD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72820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BEDBCF-0058-4460-A2E5-9A19138E7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45BE3-7739-4216-962C-FE7FE0452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35E194-4AE2-4ECC-8875-359556F0EA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29B823-19CF-42D9-B770-330286E43820}" type="datetimeFigureOut">
              <a:rPr lang="en-AU" smtClean="0"/>
              <a:t>13/2/2025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ACD3C-7CC1-41BB-A41D-A7BCB8A95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8C635-5839-430F-96A8-E5452DBF9F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3DAAB-C7D1-479D-A665-24B56E63C3AD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7936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image" Target="https://s3.eu-central-1.wasabisys.com/satnogs-network/data_obs/2025/1/28/7/11002346/waterfall_11002346_2025-01-28T07-56-31.png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usic, guitar&#10;&#10;Description automatically generated">
            <a:extLst>
              <a:ext uri="{FF2B5EF4-FFF2-40B4-BE49-F238E27FC236}">
                <a16:creationId xmlns:a16="http://schemas.microsoft.com/office/drawing/2014/main" id="{43EB4BF4-FC23-45B6-858B-982AEC7F63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b="26940"/>
          <a:stretch/>
        </p:blipFill>
        <p:spPr>
          <a:xfrm>
            <a:off x="0" y="0"/>
            <a:ext cx="12192000" cy="5938230"/>
          </a:xfrm>
          <a:prstGeom prst="rect">
            <a:avLst/>
          </a:prstGeom>
        </p:spPr>
      </p:pic>
      <p:pic>
        <p:nvPicPr>
          <p:cNvPr id="4" name="Picture 3" descr="A satellite in space above earth&#10;&#10;Description automatically generated">
            <a:extLst>
              <a:ext uri="{FF2B5EF4-FFF2-40B4-BE49-F238E27FC236}">
                <a16:creationId xmlns:a16="http://schemas.microsoft.com/office/drawing/2014/main" id="{482A3575-378D-495B-AA1B-6A5D2B7743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34"/>
          <a:stretch/>
        </p:blipFill>
        <p:spPr>
          <a:xfrm rot="10800000">
            <a:off x="0" y="0"/>
            <a:ext cx="12192000" cy="59382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F39A68-B44D-4609-AAF1-629109951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18535" y="3429000"/>
            <a:ext cx="12310535" cy="2487168"/>
          </a:xfrm>
        </p:spPr>
        <p:txBody>
          <a:bodyPr>
            <a:noAutofit/>
          </a:bodyPr>
          <a:lstStyle/>
          <a:p>
            <a:pPr algn="r" defTabSz="457200" hangingPunct="0">
              <a:lnSpc>
                <a:spcPct val="70000"/>
              </a:lnSpc>
              <a:spcBef>
                <a:spcPts val="0"/>
              </a:spcBef>
              <a:defRPr sz="12500" b="0" spc="145">
                <a:solidFill>
                  <a:srgbClr val="FFFFFF"/>
                </a:solidFill>
                <a:latin typeface="Kapra Neue SemiBold"/>
                <a:ea typeface="Kapra Neue SemiBold"/>
                <a:cs typeface="Kapra Neue SemiBold"/>
                <a:sym typeface="Kapra Neue SemiBold"/>
              </a:defRPr>
            </a:pPr>
            <a:r>
              <a:rPr lang="en-US" sz="7200" b="1" spc="145" dirty="0">
                <a:solidFill>
                  <a:srgbClr val="FFFFFF"/>
                </a:solidFill>
                <a:latin typeface="Stellar" panose="02000506040000020004" pitchFamily="50" charset="0"/>
                <a:sym typeface="Helvetica Neue"/>
              </a:rPr>
              <a:t>STUDENT GROUND STATION PROJECT</a:t>
            </a:r>
            <a:br>
              <a:rPr lang="en-US" sz="7200" b="1" spc="145" dirty="0">
                <a:solidFill>
                  <a:srgbClr val="FFFFFF"/>
                </a:solidFill>
                <a:latin typeface="Stellar" panose="02000506040000020004" pitchFamily="50" charset="0"/>
                <a:sym typeface="Helvetica Neue"/>
              </a:rPr>
            </a:br>
            <a:br>
              <a:rPr lang="en-US" sz="6600" b="1" spc="145" dirty="0">
                <a:solidFill>
                  <a:srgbClr val="FFFFFF"/>
                </a:solidFill>
                <a:latin typeface="Stellar" panose="02000506040000020004" pitchFamily="50" charset="0"/>
                <a:sym typeface="Helvetica Neue"/>
              </a:rPr>
            </a:br>
            <a:r>
              <a:rPr lang="en-US" sz="2400" b="1" spc="145" dirty="0">
                <a:solidFill>
                  <a:srgbClr val="FFFFFF"/>
                </a:solidFill>
                <a:latin typeface="Stellar" panose="02000506040000020004" pitchFamily="50" charset="0"/>
                <a:sym typeface="Helvetica Neue"/>
              </a:rPr>
              <a:t>Rayaan Atif</a:t>
            </a:r>
            <a:endParaRPr lang="en-AU" sz="2400" b="1" spc="145" dirty="0">
              <a:solidFill>
                <a:srgbClr val="FFFFFF"/>
              </a:solidFill>
              <a:latin typeface="Stellar" panose="02000506040000020004" pitchFamily="50" charset="0"/>
              <a:sym typeface="Helvetica Neu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CC3999-5300-04D7-4694-0E889FCA6B95}"/>
              </a:ext>
            </a:extLst>
          </p:cNvPr>
          <p:cNvSpPr txBox="1"/>
          <p:nvPr/>
        </p:nvSpPr>
        <p:spPr>
          <a:xfrm>
            <a:off x="-2" y="5661231"/>
            <a:ext cx="1592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chemeClr val="bg1"/>
                </a:solidFill>
                <a:latin typeface="Stellar" panose="02000506040000020004" pitchFamily="50" charset="0"/>
              </a:rPr>
              <a:t>Credit: JAXA and NASA</a:t>
            </a:r>
          </a:p>
        </p:txBody>
      </p:sp>
      <p:pic>
        <p:nvPicPr>
          <p:cNvPr id="7" name="Picture 6" descr="A logo with blue cubes and a red and yellow background&#10;&#10;Description automatically generated">
            <a:extLst>
              <a:ext uri="{FF2B5EF4-FFF2-40B4-BE49-F238E27FC236}">
                <a16:creationId xmlns:a16="http://schemas.microsoft.com/office/drawing/2014/main" id="{14F95A57-C0F2-12C6-A681-9AB718F8EA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936" y="0"/>
            <a:ext cx="2558951" cy="2480632"/>
          </a:xfrm>
          <a:prstGeom prst="rect">
            <a:avLst/>
          </a:prstGeom>
        </p:spPr>
      </p:pic>
      <p:pic>
        <p:nvPicPr>
          <p:cNvPr id="8" name="Picture 7" descr="A triangle with a planet and a planet in the background&#10;&#10;Description automatically generated">
            <a:extLst>
              <a:ext uri="{FF2B5EF4-FFF2-40B4-BE49-F238E27FC236}">
                <a16:creationId xmlns:a16="http://schemas.microsoft.com/office/drawing/2014/main" id="{B269B0F2-98EA-CE50-B8AE-4607C1DDDC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872" y="-43109"/>
            <a:ext cx="2558951" cy="256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49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53D77-7D3A-933C-17C1-2B5810203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A0AE5-7996-5EB4-68BF-CA95F530C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200" hangingPunct="0">
              <a:lnSpc>
                <a:spcPct val="70000"/>
              </a:lnSpc>
              <a:spcBef>
                <a:spcPts val="0"/>
              </a:spcBef>
            </a:pPr>
            <a:r>
              <a:rPr lang="en-US" sz="5400" b="1" spc="104" dirty="0">
                <a:solidFill>
                  <a:srgbClr val="576CBD"/>
                </a:solidFill>
                <a:latin typeface="Stellar" panose="02000506040000020004" pitchFamily="50" charset="0"/>
                <a:sym typeface="Kapra Neue SemiBold"/>
              </a:rPr>
              <a:t>Manufacturing Process</a:t>
            </a:r>
            <a:endParaRPr lang="en-AU" sz="5400" b="1" spc="104" dirty="0">
              <a:solidFill>
                <a:srgbClr val="576CBD"/>
              </a:solidFill>
              <a:latin typeface="Stellar" panose="02000506040000020004" pitchFamily="50" charset="0"/>
              <a:sym typeface="Kapra Neue Semi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7B49E-BE2A-377D-6B0C-DB22ABB42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7033"/>
            <a:ext cx="8240513" cy="4028420"/>
          </a:xfrm>
        </p:spPr>
        <p:txBody>
          <a:bodyPr>
            <a:normAutofit lnSpcReduction="10000"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Stellar" panose="02000506040000020004" pitchFamily="50" charset="0"/>
              </a:rPr>
              <a:t>The antenna itself was designed to be as simple as possible. It consists of a few main steps: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Stellar" panose="02000506040000020004" pitchFamily="50" charset="0"/>
              </a:rPr>
              <a:t>Cutting and preparing the PVC pipe.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Stellar" panose="02000506040000020004" pitchFamily="50" charset="0"/>
              </a:rPr>
              <a:t>Cutting and preparing the coaxial cable.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Stellar" panose="02000506040000020004" pitchFamily="50" charset="0"/>
              </a:rPr>
              <a:t>Inserting the 3D printed brackets.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Stellar" panose="02000506040000020004" pitchFamily="50" charset="0"/>
              </a:rPr>
              <a:t>Cutting and soldering the tape measure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Stellar" panose="02000506040000020004" pitchFamily="50" charset="0"/>
              </a:rPr>
              <a:t>Add any remaining parts and cover the exposed connections.</a:t>
            </a: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Stellar" panose="02000506040000020004" pitchFamily="50" charset="0"/>
              </a:rPr>
              <a:t>All these steps have been detailed in a user-friendly instruction manual that another individual could reproduce with no prior experience.</a:t>
            </a: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Stellar" panose="02000506040000020004" pitchFamily="50" charset="0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Stellar" panose="02000506040000020004" pitchFamily="50" charset="0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Stellar" panose="02000506040000020004" pitchFamily="50" charset="0"/>
            </a:endParaRPr>
          </a:p>
        </p:txBody>
      </p:sp>
      <p:pic>
        <p:nvPicPr>
          <p:cNvPr id="4" name="Picture 3" descr="A screenshot of a computer error&#10;&#10;AI-generated content may be incorrect.">
            <a:extLst>
              <a:ext uri="{FF2B5EF4-FFF2-40B4-BE49-F238E27FC236}">
                <a16:creationId xmlns:a16="http://schemas.microsoft.com/office/drawing/2014/main" id="{441461FD-E0FC-79F6-5531-A6C20B922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967">
            <a:off x="9477619" y="1869170"/>
            <a:ext cx="2275087" cy="321431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57"/>
              </a:srgbClr>
            </a:outerShdw>
          </a:effectLst>
        </p:spPr>
      </p:pic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5F7B600-DBCA-4706-560A-6892CC492A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3944">
            <a:off x="9452048" y="1803386"/>
            <a:ext cx="2275087" cy="321431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812"/>
              </a:srgbClr>
            </a:outerShdw>
          </a:effectLst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8804B6C-D2C3-6F8E-5F5C-2D94F1A34F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243">
            <a:off x="9426489" y="1744956"/>
            <a:ext cx="2275087" cy="321431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1001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4C25E0-A15E-73D4-B8E3-8D10FC88B2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83096" y="1690688"/>
            <a:ext cx="2275087" cy="32143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404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2234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0E4EB-C52D-BC93-AC3C-6DC865489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A4AAA-6E99-C36A-6D17-5DF621819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200" hangingPunct="0">
              <a:lnSpc>
                <a:spcPct val="70000"/>
              </a:lnSpc>
              <a:spcBef>
                <a:spcPts val="0"/>
              </a:spcBef>
            </a:pPr>
            <a:r>
              <a:rPr lang="en-US" sz="5400" b="1" spc="104" dirty="0">
                <a:solidFill>
                  <a:srgbClr val="576CBD"/>
                </a:solidFill>
                <a:latin typeface="Stellar" panose="02000506040000020004" pitchFamily="50" charset="0"/>
                <a:sym typeface="Kapra Neue SemiBold"/>
              </a:rPr>
              <a:t>3D Printing</a:t>
            </a:r>
            <a:endParaRPr lang="en-AU" sz="5400" b="1" spc="104" dirty="0">
              <a:solidFill>
                <a:srgbClr val="576CBD"/>
              </a:solidFill>
              <a:latin typeface="Stellar" panose="02000506040000020004" pitchFamily="50" charset="0"/>
              <a:sym typeface="Kapra Neue Semi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85BE1-EA31-F47A-D49F-EC7176BB1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7033"/>
            <a:ext cx="8086090" cy="4028420"/>
          </a:xfrm>
        </p:spPr>
        <p:txBody>
          <a:bodyPr>
            <a:norm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Stellar" panose="02000506040000020004" pitchFamily="50" charset="0"/>
              </a:rPr>
              <a:t>The design revolves heavily around the use of 3D-printed parts.</a:t>
            </a: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Stellar" panose="02000506040000020004" pitchFamily="50" charset="0"/>
              </a:rPr>
              <a:t>3D printing has become a mainstream manufacturing process, allowing individuals to quickly and cheaply produce complex geometries.</a:t>
            </a: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Stellar" panose="02000506040000020004" pitchFamily="50" charset="0"/>
              </a:rPr>
              <a:t>All major brackets or mounting elements for the antenna were designed around FDM 3D printing. The advantages of which include: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Stellar" panose="02000506040000020004" pitchFamily="50" charset="0"/>
              </a:rPr>
              <a:t>The final model becomes cheap and accessible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Stellar" panose="02000506040000020004" pitchFamily="50" charset="0"/>
              </a:rPr>
              <a:t>Allows custom part geometries.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Stellar" panose="02000506040000020004" pitchFamily="50" charset="0"/>
              </a:rPr>
              <a:t>Parts have the suitable strength necessary for the final antenna. </a:t>
            </a:r>
          </a:p>
        </p:txBody>
      </p:sp>
      <p:pic>
        <p:nvPicPr>
          <p:cNvPr id="5" name="Picture 4" descr="Several different colored objects&#10;&#10;AI-generated content may be incorrect.">
            <a:extLst>
              <a:ext uri="{FF2B5EF4-FFF2-40B4-BE49-F238E27FC236}">
                <a16:creationId xmlns:a16="http://schemas.microsoft.com/office/drawing/2014/main" id="{50AE042F-5BB6-B9A7-5DCC-49B098C49C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10167039" y="2294035"/>
            <a:ext cx="1881236" cy="1839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8D5F00-0E63-3390-56C2-31DEFDFBF0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178" y="4261334"/>
            <a:ext cx="2147566" cy="15003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A82AD8-3C34-C0FD-3977-E7A906A016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205" y="4252694"/>
            <a:ext cx="2172971" cy="15176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90195D-4269-C392-4F59-79517C08CD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538" y="474554"/>
            <a:ext cx="2487301" cy="168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40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3CD4F-6F35-5600-A201-F2CC9F81F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8BAE60-86A9-D725-192B-CEB15068424F}"/>
              </a:ext>
            </a:extLst>
          </p:cNvPr>
          <p:cNvSpPr txBox="1"/>
          <p:nvPr/>
        </p:nvSpPr>
        <p:spPr>
          <a:xfrm rot="465783">
            <a:off x="4553785" y="-2254826"/>
            <a:ext cx="4301066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9600" b="1" dirty="0">
                <a:solidFill>
                  <a:srgbClr val="F0F0F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Stellar" panose="02000506040000020004" pitchFamily="2" charset="0"/>
              </a:rPr>
              <a:t>$</a:t>
            </a:r>
            <a:endParaRPr lang="en-AU" sz="59500" b="1" dirty="0">
              <a:solidFill>
                <a:srgbClr val="F0F0F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latin typeface="Stellar" panose="02000506040000020004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CBF24-3A64-89C5-9CCC-6C490A8B6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200" hangingPunct="0">
              <a:lnSpc>
                <a:spcPct val="70000"/>
              </a:lnSpc>
              <a:spcBef>
                <a:spcPts val="0"/>
              </a:spcBef>
            </a:pPr>
            <a:r>
              <a:rPr lang="en-US" sz="5400" b="1" spc="104" dirty="0">
                <a:solidFill>
                  <a:srgbClr val="576CBD"/>
                </a:solidFill>
                <a:latin typeface="Stellar" panose="02000506040000020004" pitchFamily="50" charset="0"/>
                <a:sym typeface="Kapra Neue SemiBold"/>
              </a:rPr>
              <a:t>Overall Cost</a:t>
            </a:r>
            <a:endParaRPr lang="en-AU" sz="5400" b="1" spc="104" dirty="0">
              <a:solidFill>
                <a:srgbClr val="576CBD"/>
              </a:solidFill>
              <a:latin typeface="Stellar" panose="02000506040000020004" pitchFamily="50" charset="0"/>
              <a:sym typeface="Kapra Neue Semi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0A73B-EE66-4FA9-1D53-B073AEAFA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7033"/>
            <a:ext cx="6595533" cy="4028420"/>
          </a:xfrm>
        </p:spPr>
        <p:txBody>
          <a:bodyPr>
            <a:norm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Stellar" panose="02000506040000020004" pitchFamily="50" charset="0"/>
              </a:rPr>
              <a:t>Designing around affordability, the material choices made, adjusted for a single unit, allow each antenna to have a cost of under </a:t>
            </a:r>
            <a:r>
              <a:rPr lang="en-US" sz="2000" b="1" dirty="0">
                <a:latin typeface="Stellar" panose="02000506040000020004" pitchFamily="50" charset="0"/>
              </a:rPr>
              <a:t>$13.00 per unit</a:t>
            </a:r>
            <a:r>
              <a:rPr lang="en-US" sz="2000" dirty="0">
                <a:latin typeface="Stellar" panose="02000506040000020004" pitchFamily="50" charset="0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Stellar" panose="02000506040000020004" pitchFamily="50" charset="0"/>
              </a:rPr>
              <a:t>The ability for the antenna to be affordable was crucial to ensure that it was accessible to the greater public without the need for complex tools.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>
              <a:latin typeface="Stellar" panose="02000506040000020004" pitchFamily="50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990855-C069-3061-198C-115E93A80C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664300"/>
              </p:ext>
            </p:extLst>
          </p:nvPr>
        </p:nvGraphicFramePr>
        <p:xfrm>
          <a:off x="8140253" y="1948350"/>
          <a:ext cx="3086502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1836">
                  <a:extLst>
                    <a:ext uri="{9D8B030D-6E8A-4147-A177-3AD203B41FA5}">
                      <a16:colId xmlns:a16="http://schemas.microsoft.com/office/drawing/2014/main" val="3375335275"/>
                    </a:ext>
                  </a:extLst>
                </a:gridCol>
                <a:gridCol w="1354666">
                  <a:extLst>
                    <a:ext uri="{9D8B030D-6E8A-4147-A177-3AD203B41FA5}">
                      <a16:colId xmlns:a16="http://schemas.microsoft.com/office/drawing/2014/main" val="35155143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Item Type /Unit</a:t>
                      </a:r>
                    </a:p>
                  </a:txBody>
                  <a:tcPr>
                    <a:solidFill>
                      <a:srgbClr val="030C2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Cost</a:t>
                      </a:r>
                    </a:p>
                  </a:txBody>
                  <a:tcPr>
                    <a:solidFill>
                      <a:srgbClr val="030C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655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PVC Pipe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$0.82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931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Coaxial Cable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$0.50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167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Measuring 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$2.08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307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Electrical 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$0.03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137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UHF Connector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$7.70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40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$0.06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344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3D Printables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$1.31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16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$12.50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605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136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3FCE4-E66A-765D-AC1F-25EB7BC83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08A66-1957-D5D4-4D02-9574130CB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200" hangingPunct="0">
              <a:lnSpc>
                <a:spcPct val="70000"/>
              </a:lnSpc>
              <a:spcBef>
                <a:spcPts val="0"/>
              </a:spcBef>
            </a:pPr>
            <a:r>
              <a:rPr lang="en-US" sz="5400" b="1" spc="104" dirty="0">
                <a:solidFill>
                  <a:srgbClr val="576CBD"/>
                </a:solidFill>
                <a:latin typeface="Stellar" panose="02000506040000020004" pitchFamily="50" charset="0"/>
                <a:sym typeface="Kapra Neue SemiBold"/>
              </a:rPr>
              <a:t>Testing and Validation</a:t>
            </a:r>
            <a:endParaRPr lang="en-AU" sz="5400" b="1" spc="104" dirty="0">
              <a:solidFill>
                <a:srgbClr val="576CBD"/>
              </a:solidFill>
              <a:latin typeface="Stellar" panose="02000506040000020004" pitchFamily="50" charset="0"/>
              <a:sym typeface="Kapra Neue Semi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D4C5-5493-440A-D6AB-1FB2AB6A1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7033"/>
            <a:ext cx="7482839" cy="4028420"/>
          </a:xfrm>
        </p:spPr>
        <p:txBody>
          <a:bodyPr>
            <a:norm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Stellar" panose="02000506040000020004" pitchFamily="50" charset="0"/>
              </a:rPr>
              <a:t>Two sets of tests were run to verify the design. 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Stellar" panose="02000506040000020004" pitchFamily="50" charset="0"/>
              </a:rPr>
              <a:t>Modelling and simulation 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Stellar" panose="02000506040000020004" pitchFamily="50" charset="0"/>
              </a:rPr>
              <a:t>Real-World testing</a:t>
            </a:r>
            <a:endParaRPr lang="en-US" sz="2000" dirty="0">
              <a:latin typeface="Stellar" panose="02000506040000020004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Stellar" panose="02000506040000020004" pitchFamily="50" charset="0"/>
              </a:rPr>
              <a:t>Modelling and simulation were achieved </a:t>
            </a:r>
            <a:r>
              <a:rPr lang="en-US" sz="2000" dirty="0" err="1">
                <a:latin typeface="Stellar" panose="02000506040000020004" pitchFamily="50" charset="0"/>
              </a:rPr>
              <a:t>utilising</a:t>
            </a:r>
            <a:r>
              <a:rPr lang="en-US" sz="2000" dirty="0">
                <a:latin typeface="Stellar" panose="02000506040000020004" pitchFamily="50" charset="0"/>
              </a:rPr>
              <a:t> Ansys HFSS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Stellar" panose="02000506040000020004" pitchFamily="50" charset="0"/>
              </a:rPr>
              <a:t>Important to </a:t>
            </a:r>
            <a:r>
              <a:rPr lang="en-US" sz="2000" dirty="0" err="1">
                <a:latin typeface="Stellar" panose="02000506040000020004" pitchFamily="50" charset="0"/>
              </a:rPr>
              <a:t>optimise</a:t>
            </a:r>
            <a:r>
              <a:rPr lang="en-US" sz="2000" dirty="0">
                <a:latin typeface="Stellar" panose="02000506040000020004" pitchFamily="50" charset="0"/>
              </a:rPr>
              <a:t> and understand the antenna characteristics prior to manufacturing.</a:t>
            </a:r>
          </a:p>
        </p:txBody>
      </p:sp>
      <p:pic>
        <p:nvPicPr>
          <p:cNvPr id="8194" name="Picture 2" descr="Ansys HFSS Features | G2">
            <a:extLst>
              <a:ext uri="{FF2B5EF4-FFF2-40B4-BE49-F238E27FC236}">
                <a16:creationId xmlns:a16="http://schemas.microsoft.com/office/drawing/2014/main" id="{425A9251-BA14-52F3-49B2-17055434C3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0" t="23257" r="28480" b="21886"/>
          <a:stretch/>
        </p:blipFill>
        <p:spPr bwMode="auto">
          <a:xfrm>
            <a:off x="8321040" y="2331720"/>
            <a:ext cx="3218688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000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70288-20BB-1FF4-2AE6-9B811904D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9FEB-BFA4-193C-AC62-1B676323F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200" hangingPunct="0">
              <a:lnSpc>
                <a:spcPct val="70000"/>
              </a:lnSpc>
              <a:spcBef>
                <a:spcPts val="0"/>
              </a:spcBef>
            </a:pPr>
            <a:r>
              <a:rPr lang="en-US" sz="5400" b="1" spc="104" dirty="0">
                <a:solidFill>
                  <a:srgbClr val="576CBD"/>
                </a:solidFill>
                <a:latin typeface="Stellar" panose="02000506040000020004" pitchFamily="50" charset="0"/>
                <a:sym typeface="Kapra Neue SemiBold"/>
              </a:rPr>
              <a:t>Modelling and Simulation</a:t>
            </a:r>
            <a:endParaRPr lang="en-AU" sz="5400" b="1" spc="104" dirty="0">
              <a:solidFill>
                <a:srgbClr val="576CBD"/>
              </a:solidFill>
              <a:latin typeface="Stellar" panose="02000506040000020004" pitchFamily="50" charset="0"/>
              <a:sym typeface="Kapra Neue Semi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82911-2C91-1E2D-BA69-69434DDB3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7033"/>
            <a:ext cx="10515599" cy="4028420"/>
          </a:xfrm>
        </p:spPr>
        <p:txBody>
          <a:bodyPr>
            <a:norm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Stellar" panose="02000506040000020004" pitchFamily="50" charset="0"/>
              </a:rPr>
              <a:t>The parameters were initially designed and simulated over the course of 3 revisions.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Stellar" panose="02000506040000020004" pitchFamily="50" charset="0"/>
              </a:rPr>
              <a:t>The best was chosen to be the basis of the fabricated design.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Stellar" panose="02000506040000020004" pitchFamily="50" charset="0"/>
              </a:rPr>
              <a:t>The following plots showcase the parameters of the designed antenna chosen.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Stellar" panose="02000506040000020004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5D2359-0ECF-4600-E810-FDFF1CD9E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244" y="3099650"/>
            <a:ext cx="5731510" cy="279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93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A2832-9CFD-B77C-9E89-8237EB334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6235B-7BC2-C6FC-5391-650880E6E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200" hangingPunct="0">
              <a:lnSpc>
                <a:spcPct val="70000"/>
              </a:lnSpc>
              <a:spcBef>
                <a:spcPts val="0"/>
              </a:spcBef>
            </a:pPr>
            <a:r>
              <a:rPr lang="en-US" sz="5400" b="1" spc="104" dirty="0">
                <a:solidFill>
                  <a:srgbClr val="576CBD"/>
                </a:solidFill>
                <a:latin typeface="Stellar" panose="02000506040000020004" pitchFamily="50" charset="0"/>
                <a:sym typeface="Kapra Neue SemiBold"/>
              </a:rPr>
              <a:t>Modelling and Simulation</a:t>
            </a:r>
            <a:endParaRPr lang="en-AU" sz="5400" b="1" spc="104" dirty="0">
              <a:solidFill>
                <a:srgbClr val="576CBD"/>
              </a:solidFill>
              <a:latin typeface="Stellar" panose="02000506040000020004" pitchFamily="50" charset="0"/>
              <a:sym typeface="Kapra Neue SemiBol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AFB2FD-AF98-D4B8-1F4E-C14B0207AB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41" y="1690687"/>
            <a:ext cx="11044917" cy="402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717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8796B-419F-8052-D8BC-25077B4C8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7C36A-2935-22B8-A799-3AF02F294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200" hangingPunct="0">
              <a:lnSpc>
                <a:spcPct val="70000"/>
              </a:lnSpc>
              <a:spcBef>
                <a:spcPts val="0"/>
              </a:spcBef>
            </a:pPr>
            <a:r>
              <a:rPr lang="en-US" sz="5400" b="1" spc="104" dirty="0">
                <a:solidFill>
                  <a:srgbClr val="576CBD"/>
                </a:solidFill>
                <a:latin typeface="Stellar" panose="02000506040000020004" pitchFamily="50" charset="0"/>
                <a:sym typeface="Kapra Neue SemiBold"/>
              </a:rPr>
              <a:t>Modelling and Simulation</a:t>
            </a:r>
            <a:endParaRPr lang="en-AU" sz="5400" b="1" spc="104" dirty="0">
              <a:solidFill>
                <a:srgbClr val="576CBD"/>
              </a:solidFill>
              <a:latin typeface="Stellar" panose="02000506040000020004" pitchFamily="50" charset="0"/>
              <a:sym typeface="Kapra Neue Semi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9B14BE-D02A-E234-49B2-B6F897A792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41" y="1690686"/>
            <a:ext cx="11044917" cy="402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527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62E12-C2E0-43A5-ADA0-330234D3D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20F17-E13D-95A0-49A7-2EEBCAE63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200" hangingPunct="0">
              <a:lnSpc>
                <a:spcPct val="70000"/>
              </a:lnSpc>
              <a:spcBef>
                <a:spcPts val="0"/>
              </a:spcBef>
            </a:pPr>
            <a:r>
              <a:rPr lang="en-US" sz="5400" b="1" spc="104" dirty="0">
                <a:solidFill>
                  <a:srgbClr val="576CBD"/>
                </a:solidFill>
                <a:latin typeface="Stellar" panose="02000506040000020004" pitchFamily="50" charset="0"/>
                <a:sym typeface="Kapra Neue SemiBold"/>
              </a:rPr>
              <a:t>Modelling and Simulation</a:t>
            </a:r>
            <a:endParaRPr lang="en-AU" sz="5400" b="1" spc="104" dirty="0">
              <a:solidFill>
                <a:srgbClr val="576CBD"/>
              </a:solidFill>
              <a:latin typeface="Stellar" panose="02000506040000020004" pitchFamily="50" charset="0"/>
              <a:sym typeface="Kapra Neue Semi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316355-B45A-8075-7A7A-D95EFD1539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40" y="1690684"/>
            <a:ext cx="11044917" cy="402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67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4AE8A-DEF3-1E18-BAC1-48194E790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11FC1-DDE1-12D7-1519-B8213219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200" hangingPunct="0">
              <a:lnSpc>
                <a:spcPct val="70000"/>
              </a:lnSpc>
              <a:spcBef>
                <a:spcPts val="0"/>
              </a:spcBef>
            </a:pPr>
            <a:r>
              <a:rPr lang="en-US" sz="5400" b="1" spc="104" dirty="0">
                <a:solidFill>
                  <a:srgbClr val="576CBD"/>
                </a:solidFill>
                <a:latin typeface="Stellar" panose="02000506040000020004" pitchFamily="50" charset="0"/>
                <a:sym typeface="Kapra Neue SemiBold"/>
              </a:rPr>
              <a:t>Modelling and Simulation</a:t>
            </a:r>
            <a:endParaRPr lang="en-AU" sz="5400" b="1" spc="104" dirty="0">
              <a:solidFill>
                <a:srgbClr val="576CBD"/>
              </a:solidFill>
              <a:latin typeface="Stellar" panose="02000506040000020004" pitchFamily="50" charset="0"/>
              <a:sym typeface="Kapra Neue Semi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604986-1D0B-AEE8-12FA-A6D386A80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223" y="1690688"/>
            <a:ext cx="7835553" cy="383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818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46302-E71D-6764-D089-718D274EB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F86E3-A874-528C-5C9F-DE12AEAD6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200" hangingPunct="0">
              <a:lnSpc>
                <a:spcPct val="70000"/>
              </a:lnSpc>
              <a:spcBef>
                <a:spcPts val="0"/>
              </a:spcBef>
            </a:pPr>
            <a:r>
              <a:rPr lang="en-US" sz="5400" b="1" spc="104" dirty="0">
                <a:solidFill>
                  <a:srgbClr val="576CBD"/>
                </a:solidFill>
                <a:latin typeface="Stellar" panose="02000506040000020004" pitchFamily="50" charset="0"/>
                <a:sym typeface="Kapra Neue SemiBold"/>
              </a:rPr>
              <a:t>Real-World Tests</a:t>
            </a:r>
            <a:endParaRPr lang="en-AU" sz="5400" b="1" spc="104" dirty="0">
              <a:solidFill>
                <a:srgbClr val="576CBD"/>
              </a:solidFill>
              <a:latin typeface="Stellar" panose="02000506040000020004" pitchFamily="50" charset="0"/>
              <a:sym typeface="Kapra Neue Semi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4A328-4116-287D-B091-031A1D77E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7033"/>
            <a:ext cx="7433947" cy="4028420"/>
          </a:xfrm>
        </p:spPr>
        <p:txBody>
          <a:bodyPr>
            <a:norm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Stellar" panose="02000506040000020004" pitchFamily="50" charset="0"/>
              </a:rPr>
              <a:t>The resulting manufactured antenna was then tested in an open area facing skyward as to reduce terrestrial noise.</a:t>
            </a: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Stellar" panose="02000506040000020004" pitchFamily="50" charset="0"/>
              </a:rPr>
              <a:t>A </a:t>
            </a:r>
            <a:r>
              <a:rPr lang="en-US" sz="2000" dirty="0" err="1">
                <a:latin typeface="Stellar" panose="02000506040000020004" pitchFamily="50" charset="0"/>
              </a:rPr>
              <a:t>NanoVNA</a:t>
            </a:r>
            <a:r>
              <a:rPr lang="en-US" sz="2000" dirty="0">
                <a:latin typeface="Stellar" panose="02000506040000020004" pitchFamily="50" charset="0"/>
              </a:rPr>
              <a:t> was then used to </a:t>
            </a:r>
            <a:r>
              <a:rPr lang="en-US" sz="2000" dirty="0" err="1">
                <a:latin typeface="Stellar" panose="02000506040000020004" pitchFamily="50" charset="0"/>
              </a:rPr>
              <a:t>characterise</a:t>
            </a:r>
            <a:r>
              <a:rPr lang="en-US" sz="2000" dirty="0">
                <a:latin typeface="Stellar" panose="02000506040000020004" pitchFamily="50" charset="0"/>
              </a:rPr>
              <a:t> the performance of the antenna, measuring its S11 and SWR characteristics to compare with the simulated values.</a:t>
            </a: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Stellar" panose="02000506040000020004" pitchFamily="50" charset="0"/>
              </a:rPr>
              <a:t>Gain could not be measured easily, but given the other characteristics were similar, the gain could be estimated to equal the simulated value.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F261DC-2AC8-4C7D-8806-BF6118509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38317" y="817122"/>
            <a:ext cx="25781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846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60342-BF01-41CE-B865-E022303D2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200" hangingPunct="0">
              <a:lnSpc>
                <a:spcPct val="70000"/>
              </a:lnSpc>
              <a:spcBef>
                <a:spcPts val="0"/>
              </a:spcBef>
            </a:pPr>
            <a:r>
              <a:rPr lang="en-US" sz="5400" b="1" spc="104" dirty="0" err="1">
                <a:solidFill>
                  <a:srgbClr val="576CBD"/>
                </a:solidFill>
                <a:latin typeface="Stellar" panose="02000506040000020004" pitchFamily="50" charset="0"/>
                <a:sym typeface="Kapra Neue SemiBold"/>
              </a:rPr>
              <a:t>BinarX</a:t>
            </a:r>
            <a:endParaRPr lang="en-AU" sz="5400" b="1" spc="104" dirty="0">
              <a:solidFill>
                <a:srgbClr val="576CBD"/>
              </a:solidFill>
              <a:latin typeface="Stellar" panose="02000506040000020004" pitchFamily="50" charset="0"/>
              <a:sym typeface="Kapra Neue Semi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DA38D-E6B5-4C4F-8E6C-0C603E1B4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7033"/>
            <a:ext cx="7551057" cy="402842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latin typeface="Stellar" panose="02000506040000020004" pitchFamily="50" charset="0"/>
              </a:rPr>
              <a:t>BinarX</a:t>
            </a:r>
            <a:r>
              <a:rPr lang="en-US" sz="2000" dirty="0">
                <a:latin typeface="Stellar" panose="02000506040000020004" pitchFamily="50" charset="0"/>
              </a:rPr>
              <a:t> is a program that allows students in Western Australia to design, build, and launch science payloads into space.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Stellar" panose="02000506040000020004" pitchFamily="50" charset="0"/>
              </a:rPr>
              <a:t>The initiative encompasses the Student Payload Development Program.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Stellar" panose="02000506040000020004" pitchFamily="50" charset="0"/>
              </a:rPr>
              <a:t>Engages high-school students in </a:t>
            </a:r>
            <a:r>
              <a:rPr lang="en-US" sz="1600" dirty="0" err="1">
                <a:latin typeface="Stellar" panose="02000506040000020004" pitchFamily="50" charset="0"/>
              </a:rPr>
              <a:t>conceptualisation</a:t>
            </a:r>
            <a:r>
              <a:rPr lang="en-US" sz="1600" dirty="0">
                <a:latin typeface="Stellar" panose="02000506040000020004" pitchFamily="50" charset="0"/>
              </a:rPr>
              <a:t>, design, development and launch of space payloads.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Stellar" panose="02000506040000020004" pitchFamily="50" charset="0"/>
              </a:rPr>
              <a:t>Provide hands-on  experience in space sciences and engineering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Stellar" panose="02000506040000020004" pitchFamily="50" charset="0"/>
              </a:rPr>
              <a:t>Fosters the next generation of space scientists and engineers</a:t>
            </a:r>
          </a:p>
        </p:txBody>
      </p:sp>
      <p:pic>
        <p:nvPicPr>
          <p:cNvPr id="5122" name="Picture 2" descr="GitHub - BinarX-Curtin/Payload-Development-Kit: Binar ...">
            <a:extLst>
              <a:ext uri="{FF2B5EF4-FFF2-40B4-BE49-F238E27FC236}">
                <a16:creationId xmlns:a16="http://schemas.microsoft.com/office/drawing/2014/main" id="{361C93C0-D613-1FE1-6DF0-3ED236377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741" y="2093686"/>
            <a:ext cx="2964110" cy="29641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4143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53AF3-E381-EB55-45A0-C38E04CCF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CC036-7BA6-5B4A-72B7-6A460923C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200" hangingPunct="0">
              <a:lnSpc>
                <a:spcPct val="70000"/>
              </a:lnSpc>
              <a:spcBef>
                <a:spcPts val="0"/>
              </a:spcBef>
            </a:pPr>
            <a:r>
              <a:rPr lang="en-US" sz="5400" b="1" spc="104" dirty="0">
                <a:solidFill>
                  <a:srgbClr val="576CBD"/>
                </a:solidFill>
                <a:latin typeface="Stellar" panose="02000506040000020004" pitchFamily="50" charset="0"/>
                <a:sym typeface="Kapra Neue SemiBold"/>
              </a:rPr>
              <a:t>Real-World Tests</a:t>
            </a:r>
            <a:endParaRPr lang="en-AU" sz="5400" b="1" spc="104" dirty="0">
              <a:solidFill>
                <a:srgbClr val="576CBD"/>
              </a:solidFill>
              <a:latin typeface="Stellar" panose="02000506040000020004" pitchFamily="50" charset="0"/>
              <a:sym typeface="Kapra Neue SemiBol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20E43D-8299-5DF2-FFA7-1D5D0484C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6330" y="1690687"/>
            <a:ext cx="6019339" cy="402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52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C6A11-DFF1-A82E-23FF-B280F14D8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D70D4-A9B0-9BDD-3251-F13DFCB69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200" hangingPunct="0">
              <a:lnSpc>
                <a:spcPct val="70000"/>
              </a:lnSpc>
              <a:spcBef>
                <a:spcPts val="0"/>
              </a:spcBef>
            </a:pPr>
            <a:r>
              <a:rPr lang="en-US" sz="5400" b="1" spc="104" dirty="0">
                <a:solidFill>
                  <a:srgbClr val="576CBD"/>
                </a:solidFill>
                <a:latin typeface="Stellar" panose="02000506040000020004" pitchFamily="50" charset="0"/>
                <a:sym typeface="Kapra Neue SemiBold"/>
              </a:rPr>
              <a:t>Real-World Tests</a:t>
            </a:r>
            <a:endParaRPr lang="en-AU" sz="5400" b="1" spc="104" dirty="0">
              <a:solidFill>
                <a:srgbClr val="576CBD"/>
              </a:solidFill>
              <a:latin typeface="Stellar" panose="02000506040000020004" pitchFamily="50" charset="0"/>
              <a:sym typeface="Kapra Neue Semi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9186E8-68F0-0F0F-D15A-0F68F1BEE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0334" y="1690686"/>
            <a:ext cx="6191332" cy="402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59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D0226-C7C5-6D58-756E-B711F6340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3F8E5-FCD1-87E7-916F-C629AB85B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200" hangingPunct="0">
              <a:lnSpc>
                <a:spcPct val="70000"/>
              </a:lnSpc>
              <a:spcBef>
                <a:spcPts val="0"/>
              </a:spcBef>
            </a:pPr>
            <a:r>
              <a:rPr lang="en-US" sz="5400" b="1" spc="104" dirty="0">
                <a:solidFill>
                  <a:srgbClr val="576CBD"/>
                </a:solidFill>
                <a:latin typeface="Stellar" panose="02000506040000020004" pitchFamily="50" charset="0"/>
                <a:sym typeface="Kapra Neue SemiBold"/>
              </a:rPr>
              <a:t>Real-World Tests</a:t>
            </a:r>
            <a:endParaRPr lang="en-AU" sz="5400" b="1" spc="104" dirty="0">
              <a:solidFill>
                <a:srgbClr val="576CBD"/>
              </a:solidFill>
              <a:latin typeface="Stellar" panose="02000506040000020004" pitchFamily="50" charset="0"/>
              <a:sym typeface="Kapra Neue Semi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D9174-63F9-AC36-DA6B-11AB19B9D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7033"/>
            <a:ext cx="5732417" cy="4028420"/>
          </a:xfrm>
        </p:spPr>
        <p:txBody>
          <a:bodyPr>
            <a:normAutofit fontScale="92500" lnSpcReduction="20000"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Stellar" panose="02000506040000020004" pitchFamily="50" charset="0"/>
              </a:rPr>
              <a:t>Data was acquired using the SatNOGS network to: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Stellar" panose="02000506040000020004" pitchFamily="50" charset="0"/>
              </a:rPr>
              <a:t>Schedule passes.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Stellar" panose="02000506040000020004" pitchFamily="50" charset="0"/>
              </a:rPr>
              <a:t>Collect and demodulate data received.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Stellar" panose="02000506040000020004" pitchFamily="50" charset="0"/>
              </a:rPr>
              <a:t>Passes for satellites KKS-1 and </a:t>
            </a:r>
            <a:r>
              <a:rPr lang="en-US" sz="2000" dirty="0" err="1">
                <a:latin typeface="Stellar" panose="02000506040000020004" pitchFamily="50" charset="0"/>
              </a:rPr>
              <a:t>TechSat</a:t>
            </a:r>
            <a:r>
              <a:rPr lang="en-US" sz="2000" dirty="0">
                <a:latin typeface="Stellar" panose="02000506040000020004" pitchFamily="50" charset="0"/>
              </a:rPr>
              <a:t> 1B were scheduled and tracked to receive the following results.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Stellar" panose="02000506040000020004" pitchFamily="50" charset="0"/>
              </a:rPr>
              <a:t>Received and demodulated data indicated great success and validation of the entire system to function together.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Stellar" panose="02000506040000020004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E6A045-8F33-1681-8A1C-0B9E222EA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478" y="473954"/>
            <a:ext cx="3973322" cy="2858467"/>
          </a:xfrm>
          <a:prstGeom prst="rect">
            <a:avLst/>
          </a:prstGeom>
          <a:effectLst>
            <a:outerShdw blurRad="673100" dist="25400" dir="5400000" sx="97000" sy="97000" algn="ctr" rotWithShape="0">
              <a:srgbClr val="000000">
                <a:alpha val="36000"/>
              </a:srgbClr>
            </a:outerShdw>
          </a:effectLst>
        </p:spPr>
      </p:pic>
      <p:pic>
        <p:nvPicPr>
          <p:cNvPr id="15" name="Picture 14" descr="A antenna and box on a wood surface&#10;&#10;AI-generated content may be incorrect.">
            <a:extLst>
              <a:ext uri="{FF2B5EF4-FFF2-40B4-BE49-F238E27FC236}">
                <a16:creationId xmlns:a16="http://schemas.microsoft.com/office/drawing/2014/main" id="{35D6AEE8-DF99-29B7-7426-088623A4F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84302" y="2655956"/>
            <a:ext cx="2165673" cy="3973321"/>
          </a:xfrm>
          <a:prstGeom prst="rect">
            <a:avLst/>
          </a:prstGeom>
          <a:effectLst>
            <a:outerShdw blurRad="673100" dist="25400" dir="5400000" sx="97000" sy="97000" algn="ctr" rotWithShape="0">
              <a:srgbClr val="000000">
                <a:alpha val="3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215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E4AA3-A513-5C67-B074-20C4BB118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DD80E-7C8D-FFE6-9D90-A2107C6D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200" hangingPunct="0">
              <a:lnSpc>
                <a:spcPct val="70000"/>
              </a:lnSpc>
              <a:spcBef>
                <a:spcPts val="0"/>
              </a:spcBef>
            </a:pPr>
            <a:r>
              <a:rPr lang="en-US" sz="5400" b="1" spc="104" dirty="0">
                <a:solidFill>
                  <a:srgbClr val="576CBD"/>
                </a:solidFill>
                <a:latin typeface="Stellar" panose="02000506040000020004" pitchFamily="50" charset="0"/>
                <a:sym typeface="Kapra Neue SemiBold"/>
              </a:rPr>
              <a:t>KKS-1</a:t>
            </a:r>
            <a:endParaRPr lang="en-AU" sz="5400" b="1" spc="104" dirty="0">
              <a:solidFill>
                <a:srgbClr val="576CBD"/>
              </a:solidFill>
              <a:latin typeface="Stellar" panose="02000506040000020004" pitchFamily="50" charset="0"/>
              <a:sym typeface="Kapra Neue SemiBold"/>
            </a:endParaRPr>
          </a:p>
        </p:txBody>
      </p:sp>
      <p:pic>
        <p:nvPicPr>
          <p:cNvPr id="3073" name="Picture 1">
            <a:extLst>
              <a:ext uri="{FF2B5EF4-FFF2-40B4-BE49-F238E27FC236}">
                <a16:creationId xmlns:a16="http://schemas.microsoft.com/office/drawing/2014/main" id="{D0238145-C569-80AF-5B4B-328DE7F29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9426160" y="826818"/>
            <a:ext cx="5699540" cy="4822688"/>
          </a:xfrm>
          <a:prstGeom prst="rect">
            <a:avLst/>
          </a:prstGeom>
          <a:noFill/>
          <a:effectLst>
            <a:outerShdw blurRad="673100" dist="25400" sx="97000" sy="97000" algn="ctr" rotWithShape="0">
              <a:srgbClr val="000000">
                <a:alpha val="3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3">
            <a:extLst>
              <a:ext uri="{FF2B5EF4-FFF2-40B4-BE49-F238E27FC236}">
                <a16:creationId xmlns:a16="http://schemas.microsoft.com/office/drawing/2014/main" id="{9EA39EFD-1D8A-7A97-428B-3759884573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1086" y="1748684"/>
            <a:ext cx="3099479" cy="3602992"/>
          </a:xfrm>
          <a:prstGeom prst="rect">
            <a:avLst/>
          </a:prstGeom>
          <a:solidFill>
            <a:srgbClr val="FFFFFF"/>
          </a:solidFill>
          <a:ln w="6350">
            <a:noFill/>
            <a:miter lim="800000"/>
            <a:headEnd/>
            <a:tailEnd/>
          </a:ln>
          <a:effectLst>
            <a:outerShdw blurRad="673100" dist="25400" sx="97000" sy="97000" algn="ctr" rotWithShape="0">
              <a:srgbClr val="000000">
                <a:alpha val="36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tellar" panose="02000506040000020004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Observation test of KKS-1 on manufactured handheld high-performance antenna operating at 437.3870 </a:t>
            </a: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tellar" panose="02000506040000020004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MHz.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tellar" panose="02000506040000020004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629642-6A7F-7669-D736-04F0CC1813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3400" y="3651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82038492-3F55-AD9B-86D7-81D2AA35DF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3400" y="8223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pic>
        <p:nvPicPr>
          <p:cNvPr id="4098" name="Picture 2" descr="KKS-1">
            <a:extLst>
              <a:ext uri="{FF2B5EF4-FFF2-40B4-BE49-F238E27FC236}">
                <a16:creationId xmlns:a16="http://schemas.microsoft.com/office/drawing/2014/main" id="{E1A3C4DF-6F78-B66D-1E60-A92DC31EB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750" y="3174163"/>
            <a:ext cx="2743168" cy="205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">
            <a:extLst>
              <a:ext uri="{FF2B5EF4-FFF2-40B4-BE49-F238E27FC236}">
                <a16:creationId xmlns:a16="http://schemas.microsoft.com/office/drawing/2014/main" id="{77FEF952-9BEE-1FCA-BC12-80D78C1BB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711" y="1748683"/>
            <a:ext cx="4956270" cy="3602992"/>
          </a:xfrm>
          <a:prstGeom prst="rect">
            <a:avLst/>
          </a:prstGeom>
          <a:noFill/>
          <a:effectLst>
            <a:outerShdw blurRad="673100" dist="25400" dir="5400000" sx="97000" sy="97000" algn="ctr" rotWithShape="0">
              <a:srgbClr val="000000">
                <a:alpha val="3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057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6E376-398A-DFC2-DAED-D12C4B406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DF696-0094-6041-C8E8-15F93BC0C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200" hangingPunct="0">
              <a:lnSpc>
                <a:spcPct val="70000"/>
              </a:lnSpc>
              <a:spcBef>
                <a:spcPts val="0"/>
              </a:spcBef>
            </a:pPr>
            <a:r>
              <a:rPr lang="en-US" sz="5400" b="1" spc="104" dirty="0" err="1">
                <a:solidFill>
                  <a:srgbClr val="576CBD"/>
                </a:solidFill>
                <a:latin typeface="Stellar" panose="02000506040000020004" pitchFamily="50" charset="0"/>
                <a:sym typeface="Kapra Neue SemiBold"/>
              </a:rPr>
              <a:t>TechSat</a:t>
            </a:r>
            <a:r>
              <a:rPr lang="en-US" sz="5400" b="1" spc="104" dirty="0">
                <a:solidFill>
                  <a:srgbClr val="576CBD"/>
                </a:solidFill>
                <a:latin typeface="Stellar" panose="02000506040000020004" pitchFamily="50" charset="0"/>
                <a:sym typeface="Kapra Neue SemiBold"/>
              </a:rPr>
              <a:t> 1B</a:t>
            </a:r>
            <a:endParaRPr lang="en-AU" sz="5400" b="1" spc="104" dirty="0">
              <a:solidFill>
                <a:srgbClr val="576CBD"/>
              </a:solidFill>
              <a:latin typeface="Stellar" panose="02000506040000020004" pitchFamily="50" charset="0"/>
              <a:sym typeface="Kapra Neue SemiBold"/>
            </a:endParaRPr>
          </a:p>
        </p:txBody>
      </p:sp>
      <p:pic>
        <p:nvPicPr>
          <p:cNvPr id="3073" name="Picture 1" descr="waterfall">
            <a:extLst>
              <a:ext uri="{FF2B5EF4-FFF2-40B4-BE49-F238E27FC236}">
                <a16:creationId xmlns:a16="http://schemas.microsoft.com/office/drawing/2014/main" id="{1D4D21C2-A1E2-DA67-EA73-E6EB6100F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160" y="822325"/>
            <a:ext cx="2489200" cy="4851400"/>
          </a:xfrm>
          <a:prstGeom prst="rect">
            <a:avLst/>
          </a:prstGeom>
          <a:noFill/>
          <a:effectLst>
            <a:outerShdw blurRad="673100" dist="25400" dir="5400000" sx="97000" sy="97000" algn="ctr" rotWithShape="0">
              <a:srgbClr val="000000">
                <a:alpha val="3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3">
            <a:extLst>
              <a:ext uri="{FF2B5EF4-FFF2-40B4-BE49-F238E27FC236}">
                <a16:creationId xmlns:a16="http://schemas.microsoft.com/office/drawing/2014/main" id="{4C747DE3-C274-AE5C-1571-0A14BBD378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1086" y="1639878"/>
            <a:ext cx="3099479" cy="3790691"/>
          </a:xfrm>
          <a:prstGeom prst="rect">
            <a:avLst/>
          </a:prstGeom>
          <a:solidFill>
            <a:srgbClr val="FFFFFF"/>
          </a:solidFill>
          <a:ln w="6350">
            <a:noFill/>
            <a:miter lim="800000"/>
            <a:headEnd/>
            <a:tailEnd/>
          </a:ln>
          <a:effectLst>
            <a:outerShdw blurRad="673100" dist="25400" dir="5400000" sx="93000" sy="93000" algn="ctr" rotWithShape="0">
              <a:srgbClr val="000000">
                <a:alpha val="36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tellar" panose="02000506040000020004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Observation of TECHSAT 1B on manufactured handheld high-performance antenna operating at 435.2280 </a:t>
            </a: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tellar" panose="02000506040000020004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MHz.</a:t>
            </a:r>
            <a:endParaRPr kumimoji="0" lang="en-US" altLang="en-US" sz="3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tellar" panose="02000506040000020004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422B53-48F4-D5D6-9CD6-8EBEA10BFF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3400" y="3651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60B82385-C5C5-9E67-14FB-BF7AD9D68D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3400" y="8223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pic>
        <p:nvPicPr>
          <p:cNvPr id="3080" name="Picture 8" descr="Techsat 1, 1B (Gurwin 1, 1B / GO 32 / Gurwin-OSCAR 32) - Gunter's Space Page">
            <a:extLst>
              <a:ext uri="{FF2B5EF4-FFF2-40B4-BE49-F238E27FC236}">
                <a16:creationId xmlns:a16="http://schemas.microsoft.com/office/drawing/2014/main" id="{49017CF0-FCD3-2119-1942-393AB5ECA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327" y="3165209"/>
            <a:ext cx="2128185" cy="205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">
            <a:extLst>
              <a:ext uri="{FF2B5EF4-FFF2-40B4-BE49-F238E27FC236}">
                <a16:creationId xmlns:a16="http://schemas.microsoft.com/office/drawing/2014/main" id="{0A50D160-0510-5A39-3EBD-8E03D7681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711" y="1669785"/>
            <a:ext cx="4956270" cy="3760788"/>
          </a:xfrm>
          <a:prstGeom prst="rect">
            <a:avLst/>
          </a:prstGeom>
          <a:noFill/>
          <a:effectLst>
            <a:outerShdw blurRad="724576" dist="31259" dir="5400000" sx="93205" sy="93205" algn="ctr" rotWithShape="0">
              <a:srgbClr val="000000">
                <a:alpha val="360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322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D9E76-F35C-66A0-52B6-691C73949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ACF57-021D-61B2-43A9-692E8F675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200" hangingPunct="0">
              <a:lnSpc>
                <a:spcPct val="70000"/>
              </a:lnSpc>
              <a:spcBef>
                <a:spcPts val="0"/>
              </a:spcBef>
            </a:pPr>
            <a:r>
              <a:rPr lang="en-US" sz="5400" b="1" spc="104" dirty="0">
                <a:solidFill>
                  <a:srgbClr val="576CBD"/>
                </a:solidFill>
                <a:latin typeface="Stellar" panose="02000506040000020004" pitchFamily="50" charset="0"/>
                <a:sym typeface="Kapra Neue SemiBold"/>
              </a:rPr>
              <a:t>How Can it Be More </a:t>
            </a:r>
            <a:r>
              <a:rPr lang="en-US" sz="5400" b="1" spc="104" dirty="0" err="1">
                <a:solidFill>
                  <a:srgbClr val="576CBD"/>
                </a:solidFill>
                <a:latin typeface="Stellar" panose="02000506040000020004" pitchFamily="50" charset="0"/>
                <a:sym typeface="Kapra Neue SemiBold"/>
              </a:rPr>
              <a:t>Customisable</a:t>
            </a:r>
            <a:r>
              <a:rPr lang="en-US" sz="5400" b="1" spc="104" dirty="0">
                <a:solidFill>
                  <a:srgbClr val="576CBD"/>
                </a:solidFill>
                <a:latin typeface="Stellar" panose="02000506040000020004" pitchFamily="50" charset="0"/>
                <a:sym typeface="Kapra Neue SemiBold"/>
              </a:rPr>
              <a:t>?</a:t>
            </a:r>
            <a:endParaRPr lang="en-AU" sz="5400" b="1" spc="104" dirty="0">
              <a:solidFill>
                <a:srgbClr val="576CBD"/>
              </a:solidFill>
              <a:latin typeface="Stellar" panose="02000506040000020004" pitchFamily="50" charset="0"/>
              <a:sym typeface="Kapra Neue Semi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7A815-5B8B-F733-18F6-72BA5EA35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7033"/>
            <a:ext cx="10159999" cy="4028420"/>
          </a:xfrm>
        </p:spPr>
        <p:txBody>
          <a:bodyPr>
            <a:norm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Stellar" panose="02000506040000020004" pitchFamily="50" charset="0"/>
              </a:rPr>
              <a:t>Knowing that the current design works, I decided to create a way for students and educators to create their own antennae for any frequency or parameter change they wished.</a:t>
            </a: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Stellar" panose="02000506040000020004" pitchFamily="50" charset="0"/>
              </a:rPr>
              <a:t>This was achieved through the use of a simple web program programmed in HTML, CSS, and </a:t>
            </a:r>
            <a:r>
              <a:rPr lang="en-US" sz="2000" dirty="0" err="1">
                <a:latin typeface="Stellar" panose="02000506040000020004" pitchFamily="50" charset="0"/>
              </a:rPr>
              <a:t>Javascript</a:t>
            </a:r>
            <a:r>
              <a:rPr lang="en-US" sz="2000" dirty="0">
                <a:latin typeface="Stellar" panose="02000506040000020004" pitchFamily="50" charset="0"/>
              </a:rPr>
              <a:t> to calculate the lengths and positions of an input number of elements for any given frequency.</a:t>
            </a: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Stellar" panose="02000506040000020004" pitchFamily="50" charset="0"/>
            </a:endParaRPr>
          </a:p>
        </p:txBody>
      </p:sp>
      <p:pic>
        <p:nvPicPr>
          <p:cNvPr id="6" name="Graphic 5" descr="Single gear with solid fill">
            <a:extLst>
              <a:ext uri="{FF2B5EF4-FFF2-40B4-BE49-F238E27FC236}">
                <a16:creationId xmlns:a16="http://schemas.microsoft.com/office/drawing/2014/main" id="{836C8B9B-794E-1511-814B-28F7E4CDCE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69738" y="0"/>
            <a:ext cx="8589261" cy="8589261"/>
          </a:xfrm>
          <a:prstGeom prst="rect">
            <a:avLst/>
          </a:prstGeom>
        </p:spPr>
      </p:pic>
      <p:pic>
        <p:nvPicPr>
          <p:cNvPr id="7" name="Graphic 6" descr="Single gear with solid fill">
            <a:extLst>
              <a:ext uri="{FF2B5EF4-FFF2-40B4-BE49-F238E27FC236}">
                <a16:creationId xmlns:a16="http://schemas.microsoft.com/office/drawing/2014/main" id="{B6FF4440-705C-7215-4B93-AAD454E00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627848" y="-1926535"/>
            <a:ext cx="4583319" cy="458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92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ADD15-7775-6522-B7E6-D3F32A233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D8E75-95B3-CFA6-CD7C-C0163193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200" hangingPunct="0">
              <a:lnSpc>
                <a:spcPct val="70000"/>
              </a:lnSpc>
              <a:spcBef>
                <a:spcPts val="0"/>
              </a:spcBef>
            </a:pPr>
            <a:r>
              <a:rPr lang="en-US" sz="5400" b="1" spc="104" dirty="0">
                <a:solidFill>
                  <a:srgbClr val="576CBD"/>
                </a:solidFill>
                <a:latin typeface="Stellar" panose="02000506040000020004" pitchFamily="50" charset="0"/>
                <a:sym typeface="Kapra Neue SemiBold"/>
              </a:rPr>
              <a:t>The Calculator</a:t>
            </a:r>
            <a:endParaRPr lang="en-AU" sz="5400" b="1" spc="104" dirty="0">
              <a:solidFill>
                <a:srgbClr val="576CBD"/>
              </a:solidFill>
              <a:latin typeface="Stellar" panose="02000506040000020004" pitchFamily="50" charset="0"/>
              <a:sym typeface="Kapra Neue SemiBol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ED4570-090D-1839-2D2D-EA92F4F03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26720" y="1690687"/>
            <a:ext cx="6538559" cy="3945363"/>
          </a:xfrm>
          <a:prstGeom prst="rect">
            <a:avLst/>
          </a:prstGeom>
          <a:effectLst>
            <a:outerShdw blurRad="673100" dist="25400" dir="5400000" sx="97000" sy="97000" algn="ctr" rotWithShape="0">
              <a:srgbClr val="000000">
                <a:alpha val="3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1202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25ED5-B19C-240F-92BE-A9B915C60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09716-8B59-B5E6-8E4E-FF89925AB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200" hangingPunct="0">
              <a:lnSpc>
                <a:spcPct val="70000"/>
              </a:lnSpc>
              <a:spcBef>
                <a:spcPts val="0"/>
              </a:spcBef>
            </a:pPr>
            <a:r>
              <a:rPr lang="en-US" sz="5400" b="1" spc="104" dirty="0">
                <a:solidFill>
                  <a:srgbClr val="576CBD"/>
                </a:solidFill>
                <a:latin typeface="Stellar" panose="02000506040000020004" pitchFamily="50" charset="0"/>
                <a:sym typeface="Kapra Neue SemiBold"/>
              </a:rPr>
              <a:t>The Calculator</a:t>
            </a:r>
            <a:endParaRPr lang="en-AU" sz="5400" b="1" spc="104" dirty="0">
              <a:solidFill>
                <a:srgbClr val="576CBD"/>
              </a:solidFill>
              <a:latin typeface="Stellar" panose="02000506040000020004" pitchFamily="50" charset="0"/>
              <a:sym typeface="Kapra Neue Semi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1D6A1F-7840-C2B1-E06A-D24B3D87C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26721" y="1690686"/>
            <a:ext cx="6538559" cy="3945363"/>
          </a:xfrm>
          <a:prstGeom prst="rect">
            <a:avLst/>
          </a:prstGeom>
          <a:effectLst>
            <a:outerShdw blurRad="673100" dist="25400" dir="5400000" sx="97000" sy="97000" algn="ctr" rotWithShape="0">
              <a:srgbClr val="000000">
                <a:alpha val="3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8484851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27092-22EC-DD1B-E0B4-BCDE5FA33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6F28B-61BF-2E7A-0854-9BCE22C1C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200" hangingPunct="0">
              <a:lnSpc>
                <a:spcPct val="70000"/>
              </a:lnSpc>
              <a:spcBef>
                <a:spcPts val="0"/>
              </a:spcBef>
            </a:pPr>
            <a:r>
              <a:rPr lang="en-US" sz="5400" b="1" spc="104" dirty="0">
                <a:solidFill>
                  <a:srgbClr val="576CBD"/>
                </a:solidFill>
                <a:latin typeface="Stellar" panose="02000506040000020004" pitchFamily="50" charset="0"/>
                <a:sym typeface="Kapra Neue SemiBold"/>
              </a:rPr>
              <a:t>Testing and Validation</a:t>
            </a:r>
            <a:endParaRPr lang="en-AU" sz="5400" b="1" spc="104" dirty="0">
              <a:solidFill>
                <a:srgbClr val="576CBD"/>
              </a:solidFill>
              <a:latin typeface="Stellar" panose="02000506040000020004" pitchFamily="50" charset="0"/>
              <a:sym typeface="Kapra Neue Semi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025D3-9F62-C976-877C-06D67BC10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7033"/>
            <a:ext cx="10515599" cy="4028420"/>
          </a:xfrm>
        </p:spPr>
        <p:txBody>
          <a:bodyPr>
            <a:norm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Stellar" panose="02000506040000020004" pitchFamily="50" charset="0"/>
              </a:rPr>
              <a:t>Knowing the simulated values were closely tied to the real-world values, only simulations of this stage were carried out due to time restrictions.</a:t>
            </a: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Stellar" panose="02000506040000020004" pitchFamily="50" charset="0"/>
              </a:rPr>
              <a:t>Modelling under the same conditions as the previous tests and using only the calculated parameters, tests were run over a range of frequencies.</a:t>
            </a: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Stellar" panose="02000506040000020004" pitchFamily="50" charset="0"/>
              </a:rPr>
              <a:t>The results demonstrated antennae with relatively high gain, greater than 9.6dBi for a four element or higher, whilst still being relatively well matched to the required frequency.</a:t>
            </a: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Stellar" panose="02000506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546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18CAA-24B5-16AD-3F9E-77D310A1C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F56CD-2684-6062-8508-D856B8657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200" hangingPunct="0">
              <a:lnSpc>
                <a:spcPct val="70000"/>
              </a:lnSpc>
              <a:spcBef>
                <a:spcPts val="0"/>
              </a:spcBef>
            </a:pPr>
            <a:r>
              <a:rPr lang="en-US" sz="5400" b="1" spc="104" dirty="0">
                <a:solidFill>
                  <a:srgbClr val="576CBD"/>
                </a:solidFill>
                <a:latin typeface="Stellar" panose="02000506040000020004" pitchFamily="50" charset="0"/>
                <a:sym typeface="Kapra Neue SemiBold"/>
              </a:rPr>
              <a:t>Modelling and Simulation</a:t>
            </a:r>
            <a:endParaRPr lang="en-AU" sz="5400" b="1" spc="104" dirty="0">
              <a:solidFill>
                <a:srgbClr val="576CBD"/>
              </a:solidFill>
              <a:latin typeface="Stellar" panose="02000506040000020004" pitchFamily="50" charset="0"/>
              <a:sym typeface="Kapra Neue SemiBol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11EF72-FE66-A944-2CD0-F6E3CBF935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4303" y="1690687"/>
            <a:ext cx="11043393" cy="402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57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3F2B4-B33A-1162-0114-15828BF94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57B4F-40DB-69C9-6583-0F4ECFE23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200" hangingPunct="0">
              <a:lnSpc>
                <a:spcPct val="70000"/>
              </a:lnSpc>
              <a:spcBef>
                <a:spcPts val="0"/>
              </a:spcBef>
            </a:pPr>
            <a:r>
              <a:rPr lang="en-US" sz="5400" b="1" spc="104" dirty="0">
                <a:solidFill>
                  <a:srgbClr val="576CBD"/>
                </a:solidFill>
                <a:latin typeface="Stellar" panose="02000506040000020004" pitchFamily="50" charset="0"/>
                <a:sym typeface="Kapra Neue SemiBold"/>
              </a:rPr>
              <a:t>Student Ground Station Kit</a:t>
            </a:r>
            <a:endParaRPr lang="en-AU" sz="5400" b="1" spc="104" dirty="0">
              <a:solidFill>
                <a:srgbClr val="576CBD"/>
              </a:solidFill>
              <a:latin typeface="Stellar" panose="02000506040000020004" pitchFamily="50" charset="0"/>
              <a:sym typeface="Kapra Neue Semi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74DE9-E4DF-7E8E-1FC0-0C2924C52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7033"/>
            <a:ext cx="7072086" cy="4028420"/>
          </a:xfrm>
        </p:spPr>
        <p:txBody>
          <a:bodyPr>
            <a:norm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Stellar" panose="02000506040000020004" pitchFamily="50" charset="0"/>
              </a:rPr>
              <a:t>The internship focused on developing a satellite ground station kit based on the SatNOGS project. </a:t>
            </a: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Stellar" panose="02000506040000020004" pitchFamily="50" charset="0"/>
              </a:rPr>
              <a:t>It enables students and educators to: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Stellar" panose="02000506040000020004" pitchFamily="50" charset="0"/>
              </a:rPr>
              <a:t>establish a communication link with BINAR satellites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Stellar" panose="02000506040000020004" pitchFamily="50" charset="0"/>
              </a:rPr>
              <a:t>receive telemetry data from their payloads when operational.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Stellar" panose="02000506040000020004" pitchFamily="50" charset="0"/>
              </a:rPr>
              <a:t> Facilitates communication with other satellites,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Stellar" panose="02000506040000020004" pitchFamily="50" charset="0"/>
              </a:rPr>
              <a:t>This project aligns with the program's overarching goal, which is to make space science and technology more accessible.</a:t>
            </a: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Stellar" panose="02000506040000020004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058AE-7D60-0479-723A-4D66A2109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5279" y="2056803"/>
            <a:ext cx="3671610" cy="274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3880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9FD23-D311-9BA1-6E9F-70B97558A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59640-FF1A-E09B-98C4-E223DEFEE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200" hangingPunct="0">
              <a:lnSpc>
                <a:spcPct val="70000"/>
              </a:lnSpc>
              <a:spcBef>
                <a:spcPts val="0"/>
              </a:spcBef>
            </a:pPr>
            <a:r>
              <a:rPr lang="en-US" sz="5400" b="1" spc="104" dirty="0">
                <a:solidFill>
                  <a:srgbClr val="576CBD"/>
                </a:solidFill>
                <a:latin typeface="Stellar" panose="02000506040000020004" pitchFamily="50" charset="0"/>
                <a:sym typeface="Kapra Neue SemiBold"/>
              </a:rPr>
              <a:t>Modelling and Simulation</a:t>
            </a:r>
            <a:endParaRPr lang="en-AU" sz="5400" b="1" spc="104" dirty="0">
              <a:solidFill>
                <a:srgbClr val="576CBD"/>
              </a:solidFill>
              <a:latin typeface="Stellar" panose="02000506040000020004" pitchFamily="50" charset="0"/>
              <a:sym typeface="Kapra Neue Semi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F0DD48-29B3-5C61-2F6C-5D58E91ED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4303" y="1690686"/>
            <a:ext cx="11043393" cy="402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072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C78EA-959D-23A4-B76B-B77CBA3AA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184C2-9E66-0890-FD3A-418EFF1E2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200" hangingPunct="0">
              <a:lnSpc>
                <a:spcPct val="70000"/>
              </a:lnSpc>
              <a:spcBef>
                <a:spcPts val="0"/>
              </a:spcBef>
            </a:pPr>
            <a:r>
              <a:rPr lang="en-US" sz="5400" b="1" spc="104" dirty="0">
                <a:solidFill>
                  <a:srgbClr val="576CBD"/>
                </a:solidFill>
                <a:latin typeface="Stellar" panose="02000506040000020004" pitchFamily="50" charset="0"/>
                <a:sym typeface="Kapra Neue SemiBold"/>
              </a:rPr>
              <a:t>Modelling and Simulation</a:t>
            </a:r>
            <a:endParaRPr lang="en-AU" sz="5400" b="1" spc="104" dirty="0">
              <a:solidFill>
                <a:srgbClr val="576CBD"/>
              </a:solidFill>
              <a:latin typeface="Stellar" panose="02000506040000020004" pitchFamily="50" charset="0"/>
              <a:sym typeface="Kapra Neue Semi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39B913-D0F2-716D-0D70-3487C00B7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4303" y="1690685"/>
            <a:ext cx="11043393" cy="402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8506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83F42-A3D1-3599-159A-22F41F883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943F5-2186-FA83-E581-AC28E06AA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200" hangingPunct="0">
              <a:lnSpc>
                <a:spcPct val="70000"/>
              </a:lnSpc>
              <a:spcBef>
                <a:spcPts val="0"/>
              </a:spcBef>
            </a:pPr>
            <a:r>
              <a:rPr lang="en-US" sz="5400" b="1" spc="104" dirty="0">
                <a:solidFill>
                  <a:srgbClr val="576CBD"/>
                </a:solidFill>
                <a:latin typeface="Stellar" panose="02000506040000020004" pitchFamily="50" charset="0"/>
                <a:sym typeface="Kapra Neue SemiBold"/>
              </a:rPr>
              <a:t>Modelling and Simulation</a:t>
            </a:r>
            <a:endParaRPr lang="en-AU" sz="5400" b="1" spc="104" dirty="0">
              <a:solidFill>
                <a:srgbClr val="576CBD"/>
              </a:solidFill>
              <a:latin typeface="Stellar" panose="02000506040000020004" pitchFamily="50" charset="0"/>
              <a:sym typeface="Kapra Neue Semi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E0EFF5-4DCB-9793-7591-559048561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4302" y="1690684"/>
            <a:ext cx="11043393" cy="402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298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AAC4D-4E1E-7094-37D0-AAF51DFC9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FAE1D-AFE8-615B-0D7A-3B5025999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200" hangingPunct="0">
              <a:lnSpc>
                <a:spcPct val="70000"/>
              </a:lnSpc>
              <a:spcBef>
                <a:spcPts val="0"/>
              </a:spcBef>
            </a:pPr>
            <a:r>
              <a:rPr lang="en-US" sz="5400" b="1" spc="104" dirty="0">
                <a:solidFill>
                  <a:srgbClr val="576CBD"/>
                </a:solidFill>
                <a:latin typeface="Stellar" panose="02000506040000020004" pitchFamily="50" charset="0"/>
                <a:sym typeface="Kapra Neue SemiBold"/>
              </a:rPr>
              <a:t>940MHz-4 Element | 9.66 dB</a:t>
            </a:r>
            <a:endParaRPr lang="en-AU" sz="5400" b="1" spc="104" dirty="0">
              <a:solidFill>
                <a:srgbClr val="576CBD"/>
              </a:solidFill>
              <a:latin typeface="Stellar" panose="02000506040000020004" pitchFamily="50" charset="0"/>
              <a:sym typeface="Kapra Neue Semi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9C0910-FBD5-11DD-D33C-940602653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83241"/>
            <a:ext cx="5749146" cy="20966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D4BE82-CBB2-2948-5F15-5B9C549AF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687372"/>
            <a:ext cx="5749146" cy="20966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489C87-FBA4-B427-14D6-6E5C96D606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817" y="1571372"/>
            <a:ext cx="4403251" cy="2652871"/>
          </a:xfrm>
          <a:prstGeom prst="rect">
            <a:avLst/>
          </a:prstGeom>
          <a:effectLst>
            <a:outerShdw blurRad="673100" dist="25400" dir="5400000" sx="97000" sy="97000" algn="ctr" rotWithShape="0">
              <a:srgbClr val="000000">
                <a:alpha val="36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198F11-62A6-C8E0-4211-0FA673894D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3150" y="1538424"/>
            <a:ext cx="860767" cy="271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308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25465-AC39-7D26-42BE-A4802E747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B000C-26D3-49BD-DA24-432539D77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200" hangingPunct="0">
              <a:lnSpc>
                <a:spcPct val="70000"/>
              </a:lnSpc>
              <a:spcBef>
                <a:spcPts val="0"/>
              </a:spcBef>
            </a:pPr>
            <a:r>
              <a:rPr lang="en-US" sz="5400" b="1" spc="104" dirty="0">
                <a:solidFill>
                  <a:srgbClr val="576CBD"/>
                </a:solidFill>
                <a:latin typeface="Stellar" panose="02000506040000020004" pitchFamily="50" charset="0"/>
                <a:sym typeface="Kapra Neue SemiBold"/>
              </a:rPr>
              <a:t>436.5MHz 5-Element | 10.99 dB</a:t>
            </a:r>
            <a:endParaRPr lang="en-AU" sz="5400" b="1" spc="104" dirty="0">
              <a:solidFill>
                <a:srgbClr val="576CBD"/>
              </a:solidFill>
              <a:latin typeface="Stellar" panose="02000506040000020004" pitchFamily="50" charset="0"/>
              <a:sym typeface="Kapra Neue Semi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30154B-FA6E-6217-9318-06563130F1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1739" y="1383241"/>
            <a:ext cx="5737667" cy="20966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26179D-CE92-85B1-F87D-2B6C847A52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1739" y="3687372"/>
            <a:ext cx="5737667" cy="20966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60D3C5-313D-0BEC-0539-6C9A76FBC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746" y="1584461"/>
            <a:ext cx="4243974" cy="2652871"/>
          </a:xfrm>
          <a:prstGeom prst="rect">
            <a:avLst/>
          </a:prstGeom>
          <a:effectLst>
            <a:outerShdw blurRad="673100" dist="25400" dir="5400000" sx="97000" sy="97000" algn="ctr" rotWithShape="0">
              <a:srgbClr val="000000">
                <a:alpha val="36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482010-DD08-7E1B-E187-DF312AB43E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3258" y="1521097"/>
            <a:ext cx="859966" cy="2716235"/>
          </a:xfrm>
          <a:prstGeom prst="rect">
            <a:avLst/>
          </a:prstGeom>
          <a:effectLst>
            <a:outerShdw blurRad="50800" dist="50800" dir="5400000" sx="97000" sy="97000" algn="ctr" rotWithShape="0">
              <a:srgbClr val="000000">
                <a:alpha val="3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44788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35C59-45C5-1DC4-17A1-900413C0C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17B51-A50F-7076-1BE5-DDBF67F38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200" hangingPunct="0">
              <a:lnSpc>
                <a:spcPct val="70000"/>
              </a:lnSpc>
              <a:spcBef>
                <a:spcPts val="0"/>
              </a:spcBef>
            </a:pPr>
            <a:r>
              <a:rPr lang="en-US" sz="5400" b="1" spc="104" dirty="0">
                <a:solidFill>
                  <a:srgbClr val="576CBD"/>
                </a:solidFill>
                <a:latin typeface="Stellar" panose="02000506040000020004" pitchFamily="50" charset="0"/>
                <a:sym typeface="Kapra Neue SemiBold"/>
              </a:rPr>
              <a:t>Other Outputs</a:t>
            </a:r>
            <a:endParaRPr lang="en-AU" sz="5400" b="1" spc="104" dirty="0">
              <a:solidFill>
                <a:srgbClr val="576CBD"/>
              </a:solidFill>
              <a:latin typeface="Stellar" panose="02000506040000020004" pitchFamily="50" charset="0"/>
              <a:sym typeface="Kapra Neue Semi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D9FC6-69AC-31AD-E1FD-6973787D8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7033"/>
            <a:ext cx="4338233" cy="4028420"/>
          </a:xfrm>
        </p:spPr>
        <p:txBody>
          <a:bodyPr>
            <a:norm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Stellar" panose="02000506040000020004" pitchFamily="50" charset="0"/>
              </a:rPr>
              <a:t>Multiple other projects were also completed throughout the project.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Stellar" panose="02000506040000020004" pitchFamily="50" charset="0"/>
              </a:rPr>
              <a:t>A custom SatNOGS rotator controller board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Stellar" panose="02000506040000020004" pitchFamily="50" charset="0"/>
              </a:rPr>
              <a:t>A 3D-printed model rocket launch stand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Stellar" panose="02000506040000020004" pitchFamily="50" charset="0"/>
              </a:rPr>
              <a:t>A </a:t>
            </a:r>
            <a:r>
              <a:rPr lang="en-US" sz="1600" dirty="0" err="1">
                <a:latin typeface="Stellar" panose="02000506040000020004" pitchFamily="50" charset="0"/>
              </a:rPr>
              <a:t>BinarX</a:t>
            </a:r>
            <a:r>
              <a:rPr lang="en-US" sz="1600" dirty="0">
                <a:latin typeface="Stellar" panose="02000506040000020004" pitchFamily="50" charset="0"/>
              </a:rPr>
              <a:t> themed Raspberry Pi case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Stellar" panose="02000506040000020004" pitchFamily="50" charset="0"/>
              </a:rPr>
              <a:t>Supporting </a:t>
            </a:r>
            <a:r>
              <a:rPr lang="en-US" sz="1600" dirty="0" err="1">
                <a:latin typeface="Stellar" panose="02000506040000020004" pitchFamily="50" charset="0"/>
              </a:rPr>
              <a:t>BinarX’s</a:t>
            </a:r>
            <a:r>
              <a:rPr lang="en-US" sz="1600" dirty="0">
                <a:latin typeface="Stellar" panose="02000506040000020004" pitchFamily="50" charset="0"/>
              </a:rPr>
              <a:t> professional development day and the school holiday program.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600" dirty="0">
              <a:latin typeface="Stellar" panose="02000506040000020004" pitchFamily="50" charset="0"/>
            </a:endParaRPr>
          </a:p>
          <a:p>
            <a:pPr lvl="1">
              <a:lnSpc>
                <a:spcPct val="150000"/>
              </a:lnSpc>
            </a:pPr>
            <a:endParaRPr lang="en-US" sz="1600" dirty="0">
              <a:latin typeface="Stellar" panose="02000506040000020004" pitchFamily="50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EC26306-5963-B440-0449-84C7290B2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137" y="692710"/>
            <a:ext cx="2852676" cy="1901198"/>
          </a:xfrm>
          <a:prstGeom prst="rect">
            <a:avLst/>
          </a:prstGeom>
          <a:noFill/>
          <a:effectLst>
            <a:outerShdw blurRad="673100" dist="25400" dir="5400000" sx="97000" sy="97000" algn="ctr" rotWithShape="0">
              <a:srgbClr val="000000">
                <a:alpha val="3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9C2457-19E3-8819-060F-4F9C01592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556" y="692710"/>
            <a:ext cx="2613423" cy="2136050"/>
          </a:xfrm>
          <a:prstGeom prst="rect">
            <a:avLst/>
          </a:prstGeom>
          <a:effectLst>
            <a:outerShdw blurRad="673100" dist="25400" dir="5400000" sx="97000" sy="97000" algn="ctr" rotWithShape="0">
              <a:srgbClr val="000000">
                <a:alpha val="36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FF97BA-C972-10E6-6B3F-97DEF58E920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10"/>
          <a:stretch/>
        </p:blipFill>
        <p:spPr bwMode="auto">
          <a:xfrm>
            <a:off x="5975557" y="3232127"/>
            <a:ext cx="2613423" cy="2170958"/>
          </a:xfrm>
          <a:prstGeom prst="rect">
            <a:avLst/>
          </a:prstGeom>
          <a:ln>
            <a:noFill/>
          </a:ln>
          <a:effectLst>
            <a:outerShdw blurRad="673100" dist="25400" dir="5400000" sx="97000" sy="97000" algn="ctr" rotWithShape="0">
              <a:srgbClr val="000000">
                <a:alpha val="36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black and white rectangular object&#10;&#10;AI-generated content may be incorrect.">
            <a:extLst>
              <a:ext uri="{FF2B5EF4-FFF2-40B4-BE49-F238E27FC236}">
                <a16:creationId xmlns:a16="http://schemas.microsoft.com/office/drawing/2014/main" id="{5BD3760D-C382-22A0-2D9F-278DB873ED1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137" y="3001044"/>
            <a:ext cx="2722075" cy="1901199"/>
          </a:xfrm>
          <a:prstGeom prst="rect">
            <a:avLst/>
          </a:prstGeom>
          <a:effectLst>
            <a:outerShdw blurRad="673100" dist="25400" dir="5400000" sx="97000" sy="97000" algn="ctr" rotWithShape="0">
              <a:srgbClr val="000000">
                <a:alpha val="3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38945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5CACA-33B4-577B-16A1-F046DE91D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04B75-3EDD-E43A-AD3A-771503CEF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200" hangingPunct="0">
              <a:lnSpc>
                <a:spcPct val="70000"/>
              </a:lnSpc>
              <a:spcBef>
                <a:spcPts val="0"/>
              </a:spcBef>
            </a:pPr>
            <a:r>
              <a:rPr lang="en-US" sz="5400" b="1" spc="104" dirty="0">
                <a:solidFill>
                  <a:srgbClr val="576CBD"/>
                </a:solidFill>
                <a:latin typeface="Stellar" panose="02000506040000020004" pitchFamily="50" charset="0"/>
                <a:sym typeface="Kapra Neue SemiBold"/>
              </a:rPr>
              <a:t>Future Recommendations</a:t>
            </a:r>
            <a:endParaRPr lang="en-AU" sz="5400" b="1" spc="104" dirty="0">
              <a:solidFill>
                <a:srgbClr val="576CBD"/>
              </a:solidFill>
              <a:latin typeface="Stellar" panose="02000506040000020004" pitchFamily="50" charset="0"/>
              <a:sym typeface="Kapra Neue Semi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9E32D-407A-8755-5462-F132E3416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7033"/>
            <a:ext cx="10274084" cy="402842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000" dirty="0">
                <a:latin typeface="Stellar" panose="02000506040000020004" pitchFamily="50" charset="0"/>
              </a:rPr>
              <a:t>Through the completion of the project, a few recommendations can be made.</a:t>
            </a:r>
          </a:p>
          <a:p>
            <a:pPr lvl="2">
              <a:lnSpc>
                <a:spcPct val="150000"/>
              </a:lnSpc>
            </a:pPr>
            <a:r>
              <a:rPr lang="en-US" sz="1600" dirty="0">
                <a:latin typeface="Stellar" panose="02000506040000020004" pitchFamily="50" charset="0"/>
              </a:rPr>
              <a:t>Design a method to compensate for 3D printer tolerances.</a:t>
            </a:r>
          </a:p>
          <a:p>
            <a:pPr lvl="2">
              <a:lnSpc>
                <a:spcPct val="150000"/>
              </a:lnSpc>
            </a:pPr>
            <a:r>
              <a:rPr lang="en-US" sz="1600" dirty="0">
                <a:latin typeface="Stellar" panose="02000506040000020004" pitchFamily="50" charset="0"/>
              </a:rPr>
              <a:t>Create parametric models to allow a broader variety of parts to be used</a:t>
            </a:r>
          </a:p>
          <a:p>
            <a:pPr lvl="2">
              <a:lnSpc>
                <a:spcPct val="150000"/>
              </a:lnSpc>
            </a:pPr>
            <a:r>
              <a:rPr lang="en-US" sz="1600" dirty="0">
                <a:latin typeface="Stellar" panose="02000506040000020004" pitchFamily="50" charset="0"/>
              </a:rPr>
              <a:t>Alter the guide for the preconfigured SatNOGS image to provide details of a more streamlined installation process.</a:t>
            </a:r>
          </a:p>
          <a:p>
            <a:pPr lvl="2">
              <a:lnSpc>
                <a:spcPct val="150000"/>
              </a:lnSpc>
            </a:pPr>
            <a:r>
              <a:rPr lang="en-US" sz="1600" dirty="0">
                <a:latin typeface="Stellar" panose="02000506040000020004" pitchFamily="50" charset="0"/>
              </a:rPr>
              <a:t>Create a guide to use the calculator web application and integrate it into a GitHub page.</a:t>
            </a:r>
          </a:p>
          <a:p>
            <a:pPr lvl="2">
              <a:lnSpc>
                <a:spcPct val="150000"/>
              </a:lnSpc>
            </a:pPr>
            <a:r>
              <a:rPr lang="en-US" sz="1600" dirty="0">
                <a:latin typeface="Stellar" panose="02000506040000020004" pitchFamily="50" charset="0"/>
              </a:rPr>
              <a:t>Create a visual representation of calculated antennae to provide a visual reference.</a:t>
            </a:r>
          </a:p>
          <a:p>
            <a:pPr lvl="2">
              <a:lnSpc>
                <a:spcPct val="150000"/>
              </a:lnSpc>
            </a:pPr>
            <a:r>
              <a:rPr lang="en-US" sz="1600" dirty="0" err="1">
                <a:latin typeface="Stellar" panose="02000506040000020004" pitchFamily="50" charset="0"/>
              </a:rPr>
              <a:t>Organise</a:t>
            </a:r>
            <a:r>
              <a:rPr lang="en-US" sz="1600" dirty="0">
                <a:latin typeface="Stellar" panose="02000506040000020004" pitchFamily="50" charset="0"/>
              </a:rPr>
              <a:t> and create a guide based on the SatNOGS rotator, to include the mechanical assembly required.</a:t>
            </a:r>
          </a:p>
          <a:p>
            <a:pPr lvl="2">
              <a:lnSpc>
                <a:spcPct val="150000"/>
              </a:lnSpc>
            </a:pPr>
            <a:endParaRPr lang="en-US" sz="1600" dirty="0">
              <a:latin typeface="Stellar" panose="02000506040000020004" pitchFamily="50" charset="0"/>
            </a:endParaRPr>
          </a:p>
          <a:p>
            <a:pPr lvl="2">
              <a:lnSpc>
                <a:spcPct val="150000"/>
              </a:lnSpc>
            </a:pPr>
            <a:endParaRPr lang="en-US" sz="1200" dirty="0">
              <a:latin typeface="Stellar" panose="02000506040000020004" pitchFamily="50" charset="0"/>
            </a:endParaRPr>
          </a:p>
          <a:p>
            <a:pPr lvl="2">
              <a:lnSpc>
                <a:spcPct val="150000"/>
              </a:lnSpc>
            </a:pPr>
            <a:endParaRPr lang="en-US" sz="1200" dirty="0">
              <a:latin typeface="Stellar" panose="02000506040000020004" pitchFamily="50" charset="0"/>
            </a:endParaRPr>
          </a:p>
          <a:p>
            <a:pPr lvl="2">
              <a:lnSpc>
                <a:spcPct val="150000"/>
              </a:lnSpc>
            </a:pPr>
            <a:endParaRPr lang="en-US" sz="1200" dirty="0">
              <a:latin typeface="Stellar" panose="02000506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6203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5E7E12F-38D4-C2A8-5FE4-059FC6E3CEE8}"/>
              </a:ext>
            </a:extLst>
          </p:cNvPr>
          <p:cNvSpPr/>
          <p:nvPr/>
        </p:nvSpPr>
        <p:spPr>
          <a:xfrm>
            <a:off x="3191317" y="-1"/>
            <a:ext cx="9000683" cy="5939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F39A68-B44D-4609-AAF1-629109951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6930" y="1202076"/>
            <a:ext cx="9144000" cy="4424024"/>
          </a:xfrm>
        </p:spPr>
        <p:txBody>
          <a:bodyPr>
            <a:noAutofit/>
          </a:bodyPr>
          <a:lstStyle/>
          <a:p>
            <a:pPr algn="l" defTabSz="457200" hangingPunct="0">
              <a:lnSpc>
                <a:spcPct val="70000"/>
              </a:lnSpc>
              <a:spcBef>
                <a:spcPts val="0"/>
              </a:spcBef>
              <a:defRPr sz="12500" b="0" spc="145">
                <a:solidFill>
                  <a:srgbClr val="FFFFFF"/>
                </a:solidFill>
                <a:latin typeface="Kapra Neue SemiBold"/>
                <a:ea typeface="Kapra Neue SemiBold"/>
                <a:cs typeface="Kapra Neue SemiBold"/>
                <a:sym typeface="Kapra Neue SemiBold"/>
              </a:defRPr>
            </a:pPr>
            <a:r>
              <a:rPr lang="en-US" sz="8700" spc="145" dirty="0">
                <a:solidFill>
                  <a:schemeClr val="bg1"/>
                </a:solidFill>
                <a:latin typeface="Stellar" panose="02000506040000020004" pitchFamily="50" charset="0"/>
                <a:sym typeface="Helvetica Neue"/>
              </a:rPr>
              <a:t>THANKS FOR LISTENING</a:t>
            </a:r>
            <a:br>
              <a:rPr lang="en-US" sz="8700" spc="145" dirty="0">
                <a:solidFill>
                  <a:schemeClr val="bg1"/>
                </a:solidFill>
                <a:latin typeface="Stellar" panose="02000506040000020004" pitchFamily="50" charset="0"/>
                <a:sym typeface="Helvetica Neue"/>
              </a:rPr>
            </a:br>
            <a:br>
              <a:rPr lang="en-US" sz="8700" spc="145" dirty="0">
                <a:solidFill>
                  <a:schemeClr val="bg1"/>
                </a:solidFill>
                <a:latin typeface="Stellar" panose="02000506040000020004" pitchFamily="50" charset="0"/>
                <a:sym typeface="Helvetica Neue"/>
              </a:rPr>
            </a:br>
            <a:br>
              <a:rPr lang="en-US" sz="8700" spc="145" dirty="0">
                <a:solidFill>
                  <a:schemeClr val="bg1"/>
                </a:solidFill>
                <a:latin typeface="Stellar" panose="02000506040000020004" pitchFamily="50" charset="0"/>
                <a:sym typeface="Helvetica Neue"/>
              </a:rPr>
            </a:br>
            <a:br>
              <a:rPr lang="en-US" sz="2000" spc="145" dirty="0">
                <a:solidFill>
                  <a:schemeClr val="bg1"/>
                </a:solidFill>
                <a:latin typeface="Stellar" panose="02000506040000020004" pitchFamily="50" charset="0"/>
                <a:sym typeface="Helvetica Neue"/>
              </a:rPr>
            </a:br>
            <a:endParaRPr lang="en-AU" sz="2000" spc="145" dirty="0">
              <a:solidFill>
                <a:schemeClr val="bg1"/>
              </a:solidFill>
              <a:latin typeface="Stellar" panose="02000506040000020004" pitchFamily="50" charset="0"/>
              <a:sym typeface="Helvetica Neu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BD7199-F7C6-B402-E6CE-2C5BCA21D1A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1329423" y="1318101"/>
            <a:ext cx="6014456" cy="33782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FD1DFB-961F-D64C-EFB7-765C88BD8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9679" y="3454224"/>
            <a:ext cx="1676620" cy="1681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5AA532-3EDD-AA12-034F-EE687732D393}"/>
              </a:ext>
            </a:extLst>
          </p:cNvPr>
          <p:cNvSpPr txBox="1"/>
          <p:nvPr/>
        </p:nvSpPr>
        <p:spPr>
          <a:xfrm>
            <a:off x="5199894" y="4555849"/>
            <a:ext cx="4471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spc="145" dirty="0">
                <a:solidFill>
                  <a:schemeClr val="bg1"/>
                </a:solidFill>
                <a:latin typeface="Stellar" panose="02000506040000020004" pitchFamily="50" charset="0"/>
                <a:sym typeface="Helvetica Neue"/>
              </a:rPr>
              <a:t>Email: @curtin.edu.au</a:t>
            </a:r>
            <a:br>
              <a:rPr lang="en-US" sz="1800" spc="145" dirty="0">
                <a:solidFill>
                  <a:schemeClr val="bg1"/>
                </a:solidFill>
                <a:latin typeface="Stellar" panose="02000506040000020004" pitchFamily="50" charset="0"/>
                <a:sym typeface="Helvetica Neue"/>
              </a:rPr>
            </a:br>
            <a:r>
              <a:rPr lang="en-US" sz="1800" spc="145" dirty="0">
                <a:solidFill>
                  <a:schemeClr val="bg1"/>
                </a:solidFill>
                <a:latin typeface="Stellar" panose="02000506040000020004" pitchFamily="50" charset="0"/>
                <a:sym typeface="Helvetica Neue"/>
              </a:rPr>
              <a:t>Website: binarspace.com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28297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EA90F-324B-F1EE-1853-7B8ABCBFC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0351A-4826-CC93-991A-DB77D3A14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200" hangingPunct="0">
              <a:lnSpc>
                <a:spcPct val="70000"/>
              </a:lnSpc>
              <a:spcBef>
                <a:spcPts val="0"/>
              </a:spcBef>
            </a:pPr>
            <a:r>
              <a:rPr lang="en-US" sz="5400" b="1" spc="104" dirty="0">
                <a:solidFill>
                  <a:srgbClr val="576CBD"/>
                </a:solidFill>
                <a:latin typeface="Stellar" panose="02000506040000020004" pitchFamily="50" charset="0"/>
                <a:sym typeface="Kapra Neue SemiBold"/>
              </a:rPr>
              <a:t>The SatNOGS Project</a:t>
            </a:r>
            <a:endParaRPr lang="en-AU" sz="5400" b="1" spc="104" dirty="0">
              <a:solidFill>
                <a:srgbClr val="576CBD"/>
              </a:solidFill>
              <a:latin typeface="Stellar" panose="02000506040000020004" pitchFamily="50" charset="0"/>
              <a:sym typeface="Kapra Neue Semi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9DB52-6A15-5C98-30B2-D15C0E7E4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697033"/>
            <a:ext cx="6883398" cy="402842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Stellar" panose="02000506040000020004" pitchFamily="50" charset="0"/>
              </a:rPr>
              <a:t>The SatNOGS Project (Satellite Networked Open Ground Station) is an open-source, global network of satellite ground stations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Stellar" panose="02000506040000020004" pitchFamily="50" charset="0"/>
              </a:rPr>
              <a:t> It is a part of the Libre Space Foundation.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Stellar" panose="02000506040000020004" pitchFamily="50" charset="0"/>
              </a:rPr>
              <a:t>The project is designed around: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Stellar" panose="02000506040000020004" pitchFamily="50" charset="0"/>
              </a:rPr>
              <a:t>Open-Source hardware &amp; software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Stellar" panose="02000506040000020004" pitchFamily="50" charset="0"/>
              </a:rPr>
              <a:t>Global collaboration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Stellar" panose="02000506040000020004" pitchFamily="50" charset="0"/>
              </a:rPr>
              <a:t>Accessible satellite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567195-5E8A-6364-C868-1A0EC57A1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917" y="2836561"/>
            <a:ext cx="4464347" cy="2888892"/>
          </a:xfrm>
          <a:prstGeom prst="rect">
            <a:avLst/>
          </a:prstGeom>
        </p:spPr>
      </p:pic>
      <p:pic>
        <p:nvPicPr>
          <p:cNvPr id="6146" name="Picture 2" descr="SatNOGS - Libre Space Foundation">
            <a:extLst>
              <a:ext uri="{FF2B5EF4-FFF2-40B4-BE49-F238E27FC236}">
                <a16:creationId xmlns:a16="http://schemas.microsoft.com/office/drawing/2014/main" id="{7F023527-0332-34FA-FBCE-68EF3C942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533" y="806595"/>
            <a:ext cx="1622064" cy="176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251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13AD1-9BCB-0AFC-F373-045815CFF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FF51C-0077-3D3C-794A-C526D5093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200" hangingPunct="0">
              <a:lnSpc>
                <a:spcPct val="70000"/>
              </a:lnSpc>
              <a:spcBef>
                <a:spcPts val="0"/>
              </a:spcBef>
            </a:pPr>
            <a:r>
              <a:rPr lang="en-US" sz="5400" b="1" spc="104" dirty="0">
                <a:solidFill>
                  <a:srgbClr val="576CBD"/>
                </a:solidFill>
                <a:latin typeface="Stellar" panose="02000506040000020004" pitchFamily="50" charset="0"/>
                <a:sym typeface="Kapra Neue SemiBold"/>
              </a:rPr>
              <a:t>Guide and Outputs</a:t>
            </a:r>
            <a:endParaRPr lang="en-AU" sz="5400" b="1" spc="104" dirty="0">
              <a:solidFill>
                <a:srgbClr val="576CBD"/>
              </a:solidFill>
              <a:latin typeface="Stellar" panose="02000506040000020004" pitchFamily="50" charset="0"/>
              <a:sym typeface="Kapra Neue SemiBold"/>
            </a:endParaRPr>
          </a:p>
        </p:txBody>
      </p:sp>
      <p:pic>
        <p:nvPicPr>
          <p:cNvPr id="12" name="Picture 11" descr="A screenshot of a computer error&#10;&#10;AI-generated content may be incorrect.">
            <a:extLst>
              <a:ext uri="{FF2B5EF4-FFF2-40B4-BE49-F238E27FC236}">
                <a16:creationId xmlns:a16="http://schemas.microsoft.com/office/drawing/2014/main" id="{3619FF69-005B-CFC4-9EE5-3C68CBCC9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967">
            <a:off x="9477619" y="1869170"/>
            <a:ext cx="2275087" cy="321431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57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AC4B0-4709-0262-7FC3-4CDA4DE09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7033"/>
            <a:ext cx="7890933" cy="4028420"/>
          </a:xfrm>
        </p:spPr>
        <p:txBody>
          <a:bodyPr>
            <a:normAutofit fontScale="92500" lnSpcReduction="10000"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Stellar" panose="02000506040000020004" pitchFamily="50" charset="0"/>
              </a:rPr>
              <a:t>One of the key outputs of the project is a user-friendly guide for students and educators to set up their own ground station.</a:t>
            </a: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Stellar" panose="02000506040000020004" pitchFamily="50" charset="0"/>
              </a:rPr>
              <a:t>The guide was based on the framework created by Meg, one of my project supervisors.</a:t>
            </a: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Stellar" panose="02000506040000020004" pitchFamily="50" charset="0"/>
              </a:rPr>
              <a:t>It expands on this framework by: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Stellar" panose="02000506040000020004" pitchFamily="50" charset="0"/>
              </a:rPr>
              <a:t>Simplifying or providing further details on the steps improves clarity.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Stellar" panose="02000506040000020004" pitchFamily="50" charset="0"/>
              </a:rPr>
              <a:t>Additional information was supplied to reduce the risk of damaging equipment.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Stellar" panose="02000506040000020004" pitchFamily="50" charset="0"/>
              </a:rPr>
              <a:t>Provides further expansion opportunities to allow students to expand their ground station.</a:t>
            </a:r>
          </a:p>
          <a:p>
            <a:pPr lvl="1">
              <a:lnSpc>
                <a:spcPct val="150000"/>
              </a:lnSpc>
            </a:pPr>
            <a:endParaRPr lang="en-US" sz="1600" dirty="0">
              <a:latin typeface="Stellar" panose="02000506040000020004" pitchFamily="50" charset="0"/>
            </a:endParaRPr>
          </a:p>
        </p:txBody>
      </p:sp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E3A2250-A97C-2CCC-0973-40FEF12600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3944">
            <a:off x="9452048" y="1803386"/>
            <a:ext cx="2275087" cy="321431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812"/>
              </a:srgbClr>
            </a:outerShdw>
          </a:effectLst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88C19D7-FDED-F947-C2E7-4C2BFB8167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243">
            <a:off x="9426489" y="1744956"/>
            <a:ext cx="2275087" cy="321431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1001"/>
              </a:srgbClr>
            </a:outerShdw>
          </a:effectLst>
        </p:spPr>
      </p:pic>
      <p:pic>
        <p:nvPicPr>
          <p:cNvPr id="6" name="Picture 5" descr="A close-up of a paper&#10;&#10;AI-generated content may be incorrect.">
            <a:extLst>
              <a:ext uri="{FF2B5EF4-FFF2-40B4-BE49-F238E27FC236}">
                <a16:creationId xmlns:a16="http://schemas.microsoft.com/office/drawing/2014/main" id="{6E42CBA2-85E8-FC79-5D19-AAB09BCF2B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096" y="1690688"/>
            <a:ext cx="2275087" cy="32143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404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3243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DFDF2-B677-3CE1-F04F-2D4CE0A47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 descr="Wi-Fi outline">
            <a:extLst>
              <a:ext uri="{FF2B5EF4-FFF2-40B4-BE49-F238E27FC236}">
                <a16:creationId xmlns:a16="http://schemas.microsoft.com/office/drawing/2014/main" id="{8C8D1465-AA65-68A5-936D-8F358E0C5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9025334">
            <a:off x="7652861" y="773682"/>
            <a:ext cx="1265321" cy="12653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4D85CB-616B-76A1-0EF0-234931085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200" hangingPunct="0">
              <a:lnSpc>
                <a:spcPct val="70000"/>
              </a:lnSpc>
              <a:spcBef>
                <a:spcPts val="0"/>
              </a:spcBef>
            </a:pPr>
            <a:r>
              <a:rPr lang="en-US" sz="5400" b="1" spc="104" dirty="0">
                <a:solidFill>
                  <a:srgbClr val="576CBD"/>
                </a:solidFill>
                <a:latin typeface="Stellar" panose="02000506040000020004" pitchFamily="50" charset="0"/>
                <a:sym typeface="Kapra Neue SemiBold"/>
              </a:rPr>
              <a:t>High-Performance Antenna</a:t>
            </a:r>
            <a:endParaRPr lang="en-AU" sz="5400" b="1" spc="104" dirty="0">
              <a:solidFill>
                <a:srgbClr val="576CBD"/>
              </a:solidFill>
              <a:latin typeface="Stellar" panose="02000506040000020004" pitchFamily="50" charset="0"/>
              <a:sym typeface="Kapra Neue Semi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D1FBE-A2B0-D99B-000E-F527D1171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7033"/>
            <a:ext cx="7304903" cy="4028420"/>
          </a:xfrm>
        </p:spPr>
        <p:txBody>
          <a:bodyPr>
            <a:norm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Stellar" panose="02000506040000020004" pitchFamily="50" charset="0"/>
              </a:rPr>
              <a:t>Another key deliverable of the internship was to design a guide for students to build their own high-performance antenna.</a:t>
            </a: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Stellar" panose="02000506040000020004" pitchFamily="50" charset="0"/>
              </a:rPr>
              <a:t>This was the more difficult component of the project, requiring much more knowledge and experience in radio frequency design to create a functioning antenna.</a:t>
            </a: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Stellar" panose="02000506040000020004" pitchFamily="50" charset="0"/>
              </a:rPr>
              <a:t> It also required it to be accessible enough for students and educators to make their own.</a:t>
            </a: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Stellar" panose="02000506040000020004" pitchFamily="50" charset="0"/>
            </a:endParaRPr>
          </a:p>
        </p:txBody>
      </p:sp>
      <p:pic>
        <p:nvPicPr>
          <p:cNvPr id="6" name="Graphic 5" descr="Satellite dish with solid fill">
            <a:extLst>
              <a:ext uri="{FF2B5EF4-FFF2-40B4-BE49-F238E27FC236}">
                <a16:creationId xmlns:a16="http://schemas.microsoft.com/office/drawing/2014/main" id="{F45DE161-81BB-015F-1C9B-5B4309C40E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7391399" y="1025523"/>
            <a:ext cx="5391151" cy="539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4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11111E-6 L -0.13203 -0.25046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02" y="-1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12A01-FCAA-89D4-3500-759A2C077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Satellite with solid fill">
            <a:extLst>
              <a:ext uri="{FF2B5EF4-FFF2-40B4-BE49-F238E27FC236}">
                <a16:creationId xmlns:a16="http://schemas.microsoft.com/office/drawing/2014/main" id="{F4275317-D197-4D31-40A0-0F0191ED9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569510" y="1386535"/>
            <a:ext cx="3526490" cy="35264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A6A17A-E5BF-9B0F-6470-7D06CCB2B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13141" cy="1325563"/>
          </a:xfrm>
        </p:spPr>
        <p:txBody>
          <a:bodyPr>
            <a:normAutofit/>
          </a:bodyPr>
          <a:lstStyle/>
          <a:p>
            <a:pPr defTabSz="457200" hangingPunct="0">
              <a:lnSpc>
                <a:spcPct val="70000"/>
              </a:lnSpc>
              <a:spcBef>
                <a:spcPts val="0"/>
              </a:spcBef>
            </a:pPr>
            <a:r>
              <a:rPr lang="en-US" sz="5400" b="1" spc="104" dirty="0">
                <a:solidFill>
                  <a:srgbClr val="576CBD"/>
                </a:solidFill>
                <a:latin typeface="Stellar" panose="02000506040000020004" pitchFamily="50" charset="0"/>
                <a:sym typeface="Kapra Neue SemiBold"/>
              </a:rPr>
              <a:t>What is a High Performance Antenna?</a:t>
            </a:r>
            <a:endParaRPr lang="en-AU" sz="5400" b="1" spc="104" dirty="0">
              <a:solidFill>
                <a:srgbClr val="576CBD"/>
              </a:solidFill>
              <a:latin typeface="Stellar" panose="02000506040000020004" pitchFamily="50" charset="0"/>
              <a:sym typeface="Kapra Neue Semi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4B9C2-96A1-AAD5-F23D-363AEA7F0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7033"/>
            <a:ext cx="7292546" cy="4028420"/>
          </a:xfrm>
        </p:spPr>
        <p:txBody>
          <a:bodyPr>
            <a:norm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Stellar" panose="02000506040000020004" pitchFamily="50" charset="0"/>
              </a:rPr>
              <a:t>I decided that for satellite communication, a high-performance antenna refers to one that has low SWR and high gain.</a:t>
            </a: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Stellar" panose="02000506040000020004" pitchFamily="50" charset="0"/>
              </a:rPr>
              <a:t>SWR, or standing wave ratio, refers to the proportion of waves reflected from the transceiver through the antenna.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Stellar" panose="02000506040000020004" pitchFamily="50" charset="0"/>
              </a:rPr>
              <a:t>The gain of an antenna is simply the measure of an antenna's ability to direct or concentrate radio frequency energy in a particular direction or pattern. This is much more important.</a:t>
            </a:r>
          </a:p>
        </p:txBody>
      </p:sp>
      <p:pic>
        <p:nvPicPr>
          <p:cNvPr id="11266" name="Picture 2" descr="Wi-Fi High-Gain Antenna 101: A Sorta Hoax | Dong Knows Tech">
            <a:extLst>
              <a:ext uri="{FF2B5EF4-FFF2-40B4-BE49-F238E27FC236}">
                <a16:creationId xmlns:a16="http://schemas.microsoft.com/office/drawing/2014/main" id="{F77159C9-6D54-5418-3C4C-A20980A89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430" y="1690688"/>
            <a:ext cx="2937029" cy="3916039"/>
          </a:xfrm>
          <a:prstGeom prst="roundRect">
            <a:avLst>
              <a:gd name="adj" fmla="val 11111"/>
            </a:avLst>
          </a:prstGeom>
          <a:ln w="190500" cap="rnd">
            <a:noFill/>
            <a:prstDash val="solid"/>
          </a:ln>
          <a:effectLst>
            <a:outerShdw blurRad="673100" dist="25400" dir="5400000" sx="97000" sy="97000" algn="ctr" rotWithShape="0">
              <a:srgbClr val="000000">
                <a:alpha val="36000"/>
              </a:srgbClr>
            </a:outerShdw>
          </a:effectLst>
          <a:scene3d>
            <a:camera prst="orthographicFront"/>
            <a:lightRig rig="threePt" dir="t">
              <a:rot lat="0" lon="0" rev="19200000"/>
            </a:lightRig>
          </a:scene3d>
          <a:sp3d extrusionH="25400"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98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7.40741E-7 L 0.00247 0.06875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C21F5-A489-B7AF-F673-75734EB1C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9BC68-422F-2929-A62B-AFAAB0CCD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13141" cy="1325563"/>
          </a:xfrm>
        </p:spPr>
        <p:txBody>
          <a:bodyPr>
            <a:normAutofit/>
          </a:bodyPr>
          <a:lstStyle/>
          <a:p>
            <a:pPr defTabSz="457200" hangingPunct="0">
              <a:lnSpc>
                <a:spcPct val="70000"/>
              </a:lnSpc>
              <a:spcBef>
                <a:spcPts val="0"/>
              </a:spcBef>
            </a:pPr>
            <a:r>
              <a:rPr lang="en-US" sz="5400" b="1" spc="104" dirty="0">
                <a:solidFill>
                  <a:srgbClr val="576CBD"/>
                </a:solidFill>
                <a:latin typeface="Stellar" panose="02000506040000020004" pitchFamily="50" charset="0"/>
                <a:sym typeface="Kapra Neue SemiBold"/>
              </a:rPr>
              <a:t>What Currently Exists</a:t>
            </a:r>
            <a:endParaRPr lang="en-AU" sz="5400" b="1" spc="104" dirty="0">
              <a:solidFill>
                <a:srgbClr val="576CBD"/>
              </a:solidFill>
              <a:latin typeface="Stellar" panose="02000506040000020004" pitchFamily="50" charset="0"/>
              <a:sym typeface="Kapra Neue Semi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CDE77-D24B-1351-7DF0-1BE879E92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7033"/>
            <a:ext cx="7280189" cy="4028420"/>
          </a:xfrm>
        </p:spPr>
        <p:txBody>
          <a:bodyPr>
            <a:norm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Stellar" panose="02000506040000020004" pitchFamily="50" charset="0"/>
              </a:rPr>
              <a:t>The off-the-shelf antenna supplied in the current ground station kit was found to have: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Stellar" panose="02000506040000020004" pitchFamily="50" charset="0"/>
              </a:rPr>
              <a:t>A maximum gain of 6dBi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Stellar" panose="02000506040000020004" pitchFamily="50" charset="0"/>
              </a:rPr>
              <a:t>An SWR, measured when tuned to 436.5 MHz, of 1.2-1.8.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Stellar" panose="02000506040000020004" pitchFamily="50" charset="0"/>
              </a:rPr>
              <a:t>The performance is sufficient to receive stronger satellite signals but struggles to receive telemetry from weaker transmitting satellites.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Stellar" panose="02000506040000020004" pitchFamily="50" charset="0"/>
              </a:rPr>
              <a:t>Thus, a baseline was set to improve on these measurements, aiming to reduce SWR as close to 1:1 and </a:t>
            </a:r>
            <a:r>
              <a:rPr lang="en-US" sz="1600" dirty="0" err="1">
                <a:latin typeface="Stellar" panose="02000506040000020004" pitchFamily="50" charset="0"/>
              </a:rPr>
              <a:t>maximise</a:t>
            </a:r>
            <a:r>
              <a:rPr lang="en-US" sz="1600" dirty="0">
                <a:latin typeface="Stellar" panose="02000506040000020004" pitchFamily="50" charset="0"/>
              </a:rPr>
              <a:t> antenna gain through its beam.</a:t>
            </a:r>
          </a:p>
        </p:txBody>
      </p:sp>
      <p:pic>
        <p:nvPicPr>
          <p:cNvPr id="7170" name="Picture 2" descr="420-450MHz Magical ANT Yagi Antenna UHF High Gain Folding Directional Antenna - Picture 1 of 4">
            <a:extLst>
              <a:ext uri="{FF2B5EF4-FFF2-40B4-BE49-F238E27FC236}">
                <a16:creationId xmlns:a16="http://schemas.microsoft.com/office/drawing/2014/main" id="{1D52F114-1EF5-9462-97D2-37C73E33D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66701" y="638899"/>
            <a:ext cx="2684639" cy="2684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-up of a device&#10;&#10;AI-generated content may be incorrect.">
            <a:extLst>
              <a:ext uri="{FF2B5EF4-FFF2-40B4-BE49-F238E27FC236}">
                <a16:creationId xmlns:a16="http://schemas.microsoft.com/office/drawing/2014/main" id="{37E8D8B3-D12C-F991-FFA6-98CEA2A8A1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009" y="3518022"/>
            <a:ext cx="3487331" cy="220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220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1FF01-52E1-9A56-56AD-29617023E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E589F-BF4F-15BE-1BC7-BAC5F10CB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200" hangingPunct="0">
              <a:lnSpc>
                <a:spcPct val="70000"/>
              </a:lnSpc>
              <a:spcBef>
                <a:spcPts val="0"/>
              </a:spcBef>
            </a:pPr>
            <a:r>
              <a:rPr lang="en-US" sz="5400" b="1" spc="104" dirty="0">
                <a:solidFill>
                  <a:srgbClr val="576CBD"/>
                </a:solidFill>
                <a:latin typeface="Stellar" panose="02000506040000020004" pitchFamily="50" charset="0"/>
                <a:sym typeface="Kapra Neue SemiBold"/>
              </a:rPr>
              <a:t>The New Antenna</a:t>
            </a:r>
            <a:endParaRPr lang="en-AU" sz="5400" b="1" spc="104" dirty="0">
              <a:solidFill>
                <a:srgbClr val="576CBD"/>
              </a:solidFill>
              <a:latin typeface="Stellar" panose="02000506040000020004" pitchFamily="50" charset="0"/>
              <a:sym typeface="Kapra Neue Semi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94003-3A8D-21F1-4DBC-BB604EC58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7033"/>
            <a:ext cx="6451600" cy="4028420"/>
          </a:xfrm>
        </p:spPr>
        <p:txBody>
          <a:bodyPr>
            <a:normAutofit lnSpcReduction="10000"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Stellar" panose="02000506040000020004" pitchFamily="50" charset="0"/>
              </a:rPr>
              <a:t>Designed and Modelled in Ansys HFSS.</a:t>
            </a: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Stellar" panose="02000506040000020004" pitchFamily="50" charset="0"/>
              </a:rPr>
              <a:t>The new antenna relies on much more available materials to allow the system to be as accessible and affordable as possible.</a:t>
            </a: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Stellar" panose="02000506040000020004" pitchFamily="50" charset="0"/>
              </a:rPr>
              <a:t>Standard coaxial cable and connectors to allow function with the current ground station kit.</a:t>
            </a: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Stellar" panose="02000506040000020004" pitchFamily="50" charset="0"/>
              </a:rPr>
              <a:t>Additional ease-of-use features are built into the design to improve accessibility and function.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>
              <a:latin typeface="Stellar" panose="02000506040000020004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87BEBA-8EA2-DB57-26F7-89655D840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279" b="93129" l="3059" r="89976">
                        <a14:foregroundMark x1="69110" y1="36136" x2="3089" y2="69240"/>
                        <a14:foregroundMark x1="5845" y1="70210" x2="25348" y2="58812"/>
                        <a14:foregroundMark x1="22441" y1="62328" x2="22441" y2="62328"/>
                        <a14:foregroundMark x1="7965" y1="70372" x2="22380" y2="61641"/>
                        <a14:foregroundMark x1="4694" y1="66532" x2="53725" y2="43492"/>
                        <a14:foregroundMark x1="23531" y1="56306" x2="23713" y2="57842"/>
                        <a14:foregroundMark x1="29497" y1="54365" x2="29497" y2="54365"/>
                        <a14:foregroundMark x1="27165" y1="55255" x2="27165" y2="55255"/>
                        <a14:foregroundMark x1="24894" y1="56508" x2="24894" y2="56508"/>
                        <a14:foregroundMark x1="28104" y1="54891" x2="28104" y2="54891"/>
                        <a14:foregroundMark x1="58722" y1="44179" x2="68655" y2="38399"/>
                        <a14:foregroundMark x1="61145" y1="43735" x2="61145" y2="43735"/>
                        <a14:foregroundMark x1="65445" y1="39046" x2="64113" y2="37955"/>
                        <a14:foregroundMark x1="66475" y1="40905" x2="64294" y2="42078"/>
                        <a14:foregroundMark x1="66687" y1="41310" x2="66687" y2="41310"/>
                        <a14:foregroundMark x1="68322" y1="41350" x2="69412" y2="44543"/>
                        <a14:foregroundMark x1="69200" y1="46322" x2="69200" y2="46322"/>
                        <a14:foregroundMark x1="69624" y1="44745" x2="69624" y2="44745"/>
                        <a14:foregroundMark x1="77377" y1="54527" x2="75045" y2="50970"/>
                        <a14:foregroundMark x1="24985" y1="56225" x2="31920" y2="53032"/>
                        <a14:foregroundMark x1="64749" y1="39329" x2="64325" y2="37793"/>
                        <a14:foregroundMark x1="64173" y1="37753" x2="64173" y2="37753"/>
                        <a14:foregroundMark x1="64143" y1="37429" x2="65445" y2="38844"/>
                        <a14:foregroundMark x1="67171" y1="40784" x2="67171" y2="40784"/>
                        <a14:foregroundMark x1="66626" y1="40905" x2="67020" y2="40865"/>
                        <a14:foregroundMark x1="65718" y1="40097" x2="67383" y2="40825"/>
                        <a14:foregroundMark x1="66778" y1="40825" x2="66778" y2="40825"/>
                        <a14:foregroundMark x1="67050" y1="41188" x2="67050" y2="41188"/>
                        <a14:foregroundMark x1="66566" y1="40905" x2="66566" y2="40905"/>
                        <a14:foregroundMark x1="66566" y1="40905" x2="66566" y2="40905"/>
                        <a14:foregroundMark x1="63931" y1="37308" x2="63931" y2="37308"/>
                        <a14:foregroundMark x1="63810" y1="36904" x2="63810" y2="36904"/>
                        <a14:foregroundMark x1="68988" y1="47171" x2="68988" y2="47171"/>
                        <a14:foregroundMark x1="68898" y1="47373" x2="68898" y2="47373"/>
                        <a14:foregroundMark x1="69110" y1="47413" x2="69110" y2="47413"/>
                        <a14:foregroundMark x1="69988" y1="47534" x2="69988" y2="47534"/>
                        <a14:foregroundMark x1="69322" y1="47534" x2="69322" y2="47534"/>
                        <a14:foregroundMark x1="69564" y1="44462" x2="69564" y2="44462"/>
                        <a14:foregroundMark x1="69715" y1="44665" x2="69867" y2="45392"/>
                        <a14:foregroundMark x1="69988" y1="44826" x2="69988" y2="44826"/>
                        <a14:foregroundMark x1="69624" y1="44867" x2="69624" y2="44867"/>
                        <a14:foregroundMark x1="69624" y1="44867" x2="69624" y2="44867"/>
                        <a14:foregroundMark x1="69594" y1="44260" x2="69594" y2="44260"/>
                        <a14:foregroundMark x1="69594" y1="44341" x2="69564" y2="44462"/>
                        <a14:foregroundMark x1="69594" y1="44341" x2="69594" y2="44341"/>
                        <a14:foregroundMark x1="63780" y1="37308" x2="63780" y2="37308"/>
                        <a14:foregroundMark x1="64446" y1="37470" x2="64052" y2="37429"/>
                        <a14:foregroundMark x1="5209" y1="66492" x2="16717" y2="60752"/>
                        <a14:foregroundMark x1="6027" y1="65724" x2="6027" y2="65724"/>
                        <a14:foregroundMark x1="6148" y1="65117" x2="6148" y2="65117"/>
                        <a14:foregroundMark x1="5209" y1="65804" x2="5209" y2="65804"/>
                        <a14:foregroundMark x1="6360" y1="65441" x2="15233" y2="61439"/>
                        <a14:foregroundMark x1="6239" y1="71544" x2="16869" y2="65481"/>
                        <a14:foregroundMark x1="11175" y1="68957" x2="17838" y2="65602"/>
                        <a14:foregroundMark x1="8571" y1="70412" x2="17050" y2="66128"/>
                        <a14:foregroundMark x1="20139" y1="58650" x2="24924" y2="57033"/>
                        <a14:foregroundMark x1="20230" y1="58327" x2="26257" y2="56306"/>
                        <a14:foregroundMark x1="55572" y1="20695" x2="55694" y2="20089"/>
                        <a14:foregroundMark x1="56602" y1="20412" x2="56602" y2="20412"/>
                        <a14:foregroundMark x1="54876" y1="18715" x2="54876" y2="18715"/>
                        <a14:foregroundMark x1="71744" y1="17583" x2="71744" y2="17583"/>
                        <a14:foregroundMark x1="73410" y1="15319" x2="73410" y2="15319"/>
                        <a14:foregroundMark x1="23198" y1="89127" x2="22380" y2="89369"/>
                        <a14:foregroundMark x1="22078" y1="93129" x2="22078" y2="93129"/>
                        <a14:backgroundMark x1="49515" y1="24293" x2="49515" y2="24293"/>
                        <a14:backgroundMark x1="47820" y1="19644" x2="47820" y2="19644"/>
                        <a14:backgroundMark x1="51514" y1="28375" x2="51514" y2="28375"/>
                        <a14:backgroundMark x1="63854" y1="36849" x2="49455" y2="18068"/>
                        <a14:backgroundMark x1="68119" y1="42412" x2="67181" y2="41188"/>
                        <a14:backgroundMark x1="75292" y1="51767" x2="69650" y2="44408"/>
                        <a14:backgroundMark x1="37432" y1="28941" x2="43973" y2="43452"/>
                        <a14:backgroundMark x1="6632" y1="74535" x2="8692" y2="75061"/>
                        <a14:backgroundMark x1="7541" y1="72070" x2="7541" y2="72070"/>
                        <a14:backgroundMark x1="22804" y1="55821" x2="22108" y2="56467"/>
                        <a14:backgroundMark x1="23501" y1="56265" x2="23501" y2="56265"/>
                        <a14:backgroundMark x1="22774" y1="56306" x2="22774" y2="56306"/>
                        <a14:backgroundMark x1="23137" y1="56225" x2="23137" y2="56225"/>
                        <a14:backgroundMark x1="23228" y1="56346" x2="23047" y2="56225"/>
                        <a14:backgroundMark x1="78286" y1="37914" x2="79043" y2="40622"/>
                        <a14:backgroundMark x1="79316" y1="37348" x2="79316" y2="37348"/>
                        <a14:backgroundMark x1="79528" y1="36459" x2="79528" y2="36459"/>
                        <a14:backgroundMark x1="79649" y1="39895" x2="79649" y2="39895"/>
                        <a14:backgroundMark x1="69231" y1="47615" x2="69231" y2="47615"/>
                        <a14:backgroundMark x1="22320" y1="53719" x2="21502" y2="56508"/>
                        <a14:backgroundMark x1="21048" y1="57357" x2="24197" y2="55497"/>
                        <a14:backgroundMark x1="51121" y1="19604" x2="53059" y2="20412"/>
                        <a14:backgroundMark x1="58328" y1="19321" x2="57359" y2="16936"/>
                        <a14:backgroundMark x1="60569" y1="19240" x2="59479" y2="19200"/>
                        <a14:backgroundMark x1="62629" y1="19523" x2="60660" y2="19159"/>
                        <a14:backgroundMark x1="59388" y1="20534" x2="56996" y2="18432"/>
                        <a14:backgroundMark x1="57359" y1="20614" x2="55845" y2="18230"/>
                        <a14:backgroundMark x1="53150" y1="20129" x2="53150" y2="20129"/>
                        <a14:backgroundMark x1="53362" y1="20372" x2="53362" y2="20372"/>
                        <a14:backgroundMark x1="53695" y1="20210" x2="53695" y2="20210"/>
                        <a14:backgroundMark x1="65869" y1="18553" x2="70260" y2="20736"/>
                        <a14:backgroundMark x1="75015" y1="21221" x2="84403" y2="20453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81" b="3667"/>
          <a:stretch/>
        </p:blipFill>
        <p:spPr>
          <a:xfrm rot="20955784">
            <a:off x="7978783" y="2785649"/>
            <a:ext cx="4207369" cy="271665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7" name="Picture 6" descr="A group of yellow tubes on a white surface&#10;&#10;AI-generated content may be incorrect.">
            <a:extLst>
              <a:ext uri="{FF2B5EF4-FFF2-40B4-BE49-F238E27FC236}">
                <a16:creationId xmlns:a16="http://schemas.microsoft.com/office/drawing/2014/main" id="{10AB337F-607B-494F-F28D-892999F5C3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491960" y="1139493"/>
            <a:ext cx="6858000" cy="514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F78562-A3B6-4122-CC12-D47347FFC3B7}"/>
              </a:ext>
            </a:extLst>
          </p:cNvPr>
          <p:cNvSpPr txBox="1"/>
          <p:nvPr/>
        </p:nvSpPr>
        <p:spPr>
          <a:xfrm>
            <a:off x="5239265" y="-1606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</p:txBody>
      </p:sp>
      <p:pic>
        <p:nvPicPr>
          <p:cNvPr id="10" name="Picture 9" descr="A toy object with a handle&#10;&#10;AI-generated content may be incorrect.">
            <a:extLst>
              <a:ext uri="{FF2B5EF4-FFF2-40B4-BE49-F238E27FC236}">
                <a16:creationId xmlns:a16="http://schemas.microsoft.com/office/drawing/2014/main" id="{A3755B3A-8FB7-EFFF-A2F0-9EF9831369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523" y="99998"/>
            <a:ext cx="4926424" cy="34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86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9BACB47154134A8AF091548CFF76B2" ma:contentTypeVersion="22" ma:contentTypeDescription="Create a new document." ma:contentTypeScope="" ma:versionID="3fb6c71d68053d742f452ce3bb760768">
  <xsd:schema xmlns:xsd="http://www.w3.org/2001/XMLSchema" xmlns:xs="http://www.w3.org/2001/XMLSchema" xmlns:p="http://schemas.microsoft.com/office/2006/metadata/properties" xmlns:ns2="873b1c39-e0e8-42ba-a769-d3fe6f1b9736" xmlns:ns3="f81665fd-f76b-478a-9b5c-a5d41afe34e1" xmlns:ns4="37e425c5-7fb0-4b65-81cf-489fb79bb8ca" targetNamespace="http://schemas.microsoft.com/office/2006/metadata/properties" ma:root="true" ma:fieldsID="6f4d068d08f8b153a6ffdd015b676e4d" ns2:_="" ns3:_="" ns4:_="">
    <xsd:import namespace="873b1c39-e0e8-42ba-a769-d3fe6f1b9736"/>
    <xsd:import namespace="f81665fd-f76b-478a-9b5c-a5d41afe34e1"/>
    <xsd:import namespace="37e425c5-7fb0-4b65-81cf-489fb79bb8ca"/>
    <xsd:element name="properties">
      <xsd:complexType>
        <xsd:sequence>
          <xsd:element name="documentManagement">
            <xsd:complexType>
              <xsd:all>
                <xsd:element ref="ns2:Run_x0020_Workflow" minOccurs="0"/>
                <xsd:element ref="ns3:MediaServiceFastMetadata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LengthInSeconds" minOccurs="0"/>
                <xsd:element ref="ns3:MediaServiceLocation" minOccurs="0"/>
                <xsd:element ref="ns4:SharedWithUsers" minOccurs="0"/>
                <xsd:element ref="ns4:SharedWithDetails" minOccurs="0"/>
                <xsd:element ref="ns3:MediaServiceAutoKeyPoints" minOccurs="0"/>
                <xsd:element ref="ns3:MediaServiceKeyPoints" minOccurs="0"/>
                <xsd:element ref="ns3:lcf76f155ced4ddcb4097134ff3c332f" minOccurs="0"/>
                <xsd:element ref="ns4:TaxCatchAll" minOccurs="0"/>
                <xsd:element ref="ns3:MediaServiceSearchProperties" minOccurs="0"/>
                <xsd:element ref="ns3:MediaServiceObjectDetectorVersions" minOccurs="0"/>
                <xsd:element ref="ns3:eab2eb5cb4c642afa93749acccf99011" minOccurs="0"/>
                <xsd:element ref="ns3:MediaService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3b1c39-e0e8-42ba-a769-d3fe6f1b9736" elementFormDefault="qualified">
    <xsd:import namespace="http://schemas.microsoft.com/office/2006/documentManagement/types"/>
    <xsd:import namespace="http://schemas.microsoft.com/office/infopath/2007/PartnerControls"/>
    <xsd:element name="Run_x0020_Workflow" ma:index="8" nillable="true" ma:displayName="Run Workflow" ma:default="" ma:internalName="Run_x0020_Workflow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1665fd-f76b-478a-9b5c-a5d41afe34e1" elementFormDefault="qualified">
    <xsd:import namespace="http://schemas.microsoft.com/office/2006/documentManagement/types"/>
    <xsd:import namespace="http://schemas.microsoft.com/office/infopath/2007/PartnerControls"/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058b0421-3d9b-4d43-8840-b275eef407c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eab2eb5cb4c642afa93749acccf99011" ma:index="26" nillable="true" ma:taxonomy="true" ma:internalName="eab2eb5cb4c642afa93749acccf99011" ma:taxonomyFieldName="Highlight" ma:displayName="Highlight" ma:default="" ma:fieldId="{eab2eb5c-b4c6-42af-a937-49acccf99011}" ma:sspId="058b0421-3d9b-4d43-8840-b275eef407cc" ma:termSetId="784f03c0-f382-4c45-91d5-3cbad342fda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ediaServiceMetadata" ma:index="27" nillable="true" ma:displayName="MediaServiceMetadata" ma:hidden="true" ma:internalName="MediaService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e425c5-7fb0-4b65-81cf-489fb79bb8c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45d8da75-4ae5-4101-9b3a-e45010e5a8e0}" ma:internalName="TaxCatchAll" ma:showField="CatchAllData" ma:web="37e425c5-7fb0-4b65-81cf-489fb79bb8c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haredContentType xmlns="Microsoft.SharePoint.Taxonomy.ContentTypeSync" SourceId="058b0421-3d9b-4d43-8840-b275eef407cc" ContentTypeId="0x0101" PreviousValue="false"/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37e425c5-7fb0-4b65-81cf-489fb79bb8ca">
      <UserInfo>
        <DisplayName>Jonathan Paxman</DisplayName>
        <AccountId>95</AccountId>
        <AccountType/>
      </UserInfo>
    </SharedWithUsers>
    <MediaLengthInSeconds xmlns="f81665fd-f76b-478a-9b5c-a5d41afe34e1" xsi:nil="true"/>
    <lcf76f155ced4ddcb4097134ff3c332f xmlns="f81665fd-f76b-478a-9b5c-a5d41afe34e1">
      <Terms xmlns="http://schemas.microsoft.com/office/infopath/2007/PartnerControls"/>
    </lcf76f155ced4ddcb4097134ff3c332f>
    <TaxCatchAll xmlns="37e425c5-7fb0-4b65-81cf-489fb79bb8ca" xsi:nil="true"/>
    <eab2eb5cb4c642afa93749acccf99011 xmlns="f81665fd-f76b-478a-9b5c-a5d41afe34e1">
      <Terms xmlns="http://schemas.microsoft.com/office/infopath/2007/PartnerControls"/>
    </eab2eb5cb4c642afa93749acccf99011>
    <Run_x0020_Workflow xmlns="873b1c39-e0e8-42ba-a769-d3fe6f1b9736" xsi:nil="true"/>
  </documentManagement>
</p:properties>
</file>

<file path=customXml/itemProps1.xml><?xml version="1.0" encoding="utf-8"?>
<ds:datastoreItem xmlns:ds="http://schemas.openxmlformats.org/officeDocument/2006/customXml" ds:itemID="{58CE1114-F262-4BF3-9DCC-341D5480FFB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AF7A85D-FCD7-40C9-99C7-A28DD1AB7B2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3b1c39-e0e8-42ba-a769-d3fe6f1b9736"/>
    <ds:schemaRef ds:uri="f81665fd-f76b-478a-9b5c-a5d41afe34e1"/>
    <ds:schemaRef ds:uri="37e425c5-7fb0-4b65-81cf-489fb79bb8c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ABACDE1-53A8-4C1A-A519-69F4818D276A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0ABB3D26-9CF1-4EA6-89CE-FBC8FF0DCD31}">
  <ds:schemaRefs>
    <ds:schemaRef ds:uri="http://purl.org/dc/terms/"/>
    <ds:schemaRef ds:uri="http://schemas.microsoft.com/office/2006/documentManagement/types"/>
    <ds:schemaRef ds:uri="http://purl.org/dc/dcmitype/"/>
    <ds:schemaRef ds:uri="37e425c5-7fb0-4b65-81cf-489fb79bb8ca"/>
    <ds:schemaRef ds:uri="873b1c39-e0e8-42ba-a769-d3fe6f1b9736"/>
    <ds:schemaRef ds:uri="http://purl.org/dc/elements/1.1/"/>
    <ds:schemaRef ds:uri="http://schemas.microsoft.com/office/2006/metadata/properties"/>
    <ds:schemaRef ds:uri="f81665fd-f76b-478a-9b5c-a5d41afe34e1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20677</TotalTime>
  <Words>1466</Words>
  <Application>Microsoft Macintosh PowerPoint</Application>
  <PresentationFormat>Widescreen</PresentationFormat>
  <Paragraphs>185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Stellar</vt:lpstr>
      <vt:lpstr>Calibri Light</vt:lpstr>
      <vt:lpstr>Office Theme</vt:lpstr>
      <vt:lpstr>STUDENT GROUND STATION PROJECT  Rayaan Atif</vt:lpstr>
      <vt:lpstr>BinarX</vt:lpstr>
      <vt:lpstr>Student Ground Station Kit</vt:lpstr>
      <vt:lpstr>The SatNOGS Project</vt:lpstr>
      <vt:lpstr>Guide and Outputs</vt:lpstr>
      <vt:lpstr>High-Performance Antenna</vt:lpstr>
      <vt:lpstr>What is a High Performance Antenna?</vt:lpstr>
      <vt:lpstr>What Currently Exists</vt:lpstr>
      <vt:lpstr>The New Antenna</vt:lpstr>
      <vt:lpstr>Manufacturing Process</vt:lpstr>
      <vt:lpstr>3D Printing</vt:lpstr>
      <vt:lpstr>Overall Cost</vt:lpstr>
      <vt:lpstr>Testing and Validation</vt:lpstr>
      <vt:lpstr>Modelling and Simulation</vt:lpstr>
      <vt:lpstr>Modelling and Simulation</vt:lpstr>
      <vt:lpstr>Modelling and Simulation</vt:lpstr>
      <vt:lpstr>Modelling and Simulation</vt:lpstr>
      <vt:lpstr>Modelling and Simulation</vt:lpstr>
      <vt:lpstr>Real-World Tests</vt:lpstr>
      <vt:lpstr>Real-World Tests</vt:lpstr>
      <vt:lpstr>Real-World Tests</vt:lpstr>
      <vt:lpstr>Real-World Tests</vt:lpstr>
      <vt:lpstr>KKS-1</vt:lpstr>
      <vt:lpstr>TechSat 1B</vt:lpstr>
      <vt:lpstr>How Can it Be More Customisable?</vt:lpstr>
      <vt:lpstr>The Calculator</vt:lpstr>
      <vt:lpstr>The Calculator</vt:lpstr>
      <vt:lpstr>Testing and Validation</vt:lpstr>
      <vt:lpstr>Modelling and Simulation</vt:lpstr>
      <vt:lpstr>Modelling and Simulation</vt:lpstr>
      <vt:lpstr>Modelling and Simulation</vt:lpstr>
      <vt:lpstr>Modelling and Simulation</vt:lpstr>
      <vt:lpstr>940MHz-4 Element | 9.66 dB</vt:lpstr>
      <vt:lpstr>436.5MHz 5-Element | 10.99 dB</vt:lpstr>
      <vt:lpstr>Other Outputs</vt:lpstr>
      <vt:lpstr>Future Recommendations</vt:lpstr>
      <vt:lpstr>THANKS FOR LISTENING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Stuart Buchan</dc:creator>
  <cp:lastModifiedBy>Rayaan Atif (Student)</cp:lastModifiedBy>
  <cp:revision>8</cp:revision>
  <dcterms:created xsi:type="dcterms:W3CDTF">2021-10-27T02:36:48Z</dcterms:created>
  <dcterms:modified xsi:type="dcterms:W3CDTF">2025-02-13T08:35:47Z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0x010100C69BACB47154134A8AF091548CFF76B2</vt:lpwstr>
  </property>
  <property fmtid="{D5CDD505-2E9C-101B-9397-08002B2CF9AE}" pid="3" name="Order">
    <vt:r8>1673300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TriggerFlowInfo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MediaServiceImageTags">
    <vt:lpwstr/>
  </property>
  <property fmtid="{D5CDD505-2E9C-101B-9397-08002B2CF9AE}" pid="11" name="Highlight">
    <vt:lpwstr/>
  </property>
</Properties>
</file>